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86" r:id="rId2"/>
    <p:sldId id="293" r:id="rId3"/>
    <p:sldId id="294" r:id="rId4"/>
    <p:sldId id="288" r:id="rId5"/>
    <p:sldId id="289" r:id="rId6"/>
    <p:sldId id="285" r:id="rId7"/>
    <p:sldId id="290" r:id="rId8"/>
    <p:sldId id="291" r:id="rId9"/>
    <p:sldId id="292" r:id="rId10"/>
    <p:sldId id="295" r:id="rId11"/>
    <p:sldId id="296" r:id="rId12"/>
    <p:sldId id="297" r:id="rId13"/>
    <p:sldId id="298" r:id="rId14"/>
    <p:sldId id="299" r:id="rId15"/>
    <p:sldId id="300" r:id="rId16"/>
    <p:sldId id="301" r:id="rId17"/>
    <p:sldId id="302" r:id="rId18"/>
    <p:sldId id="303" r:id="rId19"/>
    <p:sldId id="304" r:id="rId20"/>
    <p:sldId id="305" r:id="rId21"/>
    <p:sldId id="306" r:id="rId22"/>
    <p:sldId id="307" r:id="rId23"/>
    <p:sldId id="308" r:id="rId24"/>
    <p:sldId id="309" r:id="rId25"/>
    <p:sldId id="310" r:id="rId26"/>
    <p:sldId id="311" r:id="rId27"/>
    <p:sldId id="312" r:id="rId28"/>
    <p:sldId id="313" r:id="rId29"/>
    <p:sldId id="314" r:id="rId30"/>
    <p:sldId id="315" r:id="rId31"/>
    <p:sldId id="316" r:id="rId32"/>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6C811E-0B97-78FE-6D38-856985CB992A}" v="42" dt="2022-09-12T14:35:00.8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ANTONIO OLIVARES ACUNA" userId="S::felipe.olivaresac@correoaiep.cl::073f0951-1222-40d6-965f-79a28c6ac934" providerId="AD" clId="Web-{C66C811E-0B97-78FE-6D38-856985CB992A}"/>
    <pc:docChg chg="addSld modSld">
      <pc:chgData name="FELIPE ANTONIO OLIVARES ACUNA" userId="S::felipe.olivaresac@correoaiep.cl::073f0951-1222-40d6-965f-79a28c6ac934" providerId="AD" clId="Web-{C66C811E-0B97-78FE-6D38-856985CB992A}" dt="2022-09-12T14:34:58.595" v="39" actId="20577"/>
      <pc:docMkLst>
        <pc:docMk/>
      </pc:docMkLst>
      <pc:sldChg chg="modSp new">
        <pc:chgData name="FELIPE ANTONIO OLIVARES ACUNA" userId="S::felipe.olivaresac@correoaiep.cl::073f0951-1222-40d6-965f-79a28c6ac934" providerId="AD" clId="Web-{C66C811E-0B97-78FE-6D38-856985CB992A}" dt="2022-09-12T14:34:58.595" v="39" actId="20577"/>
        <pc:sldMkLst>
          <pc:docMk/>
          <pc:sldMk cId="1206770135" sldId="316"/>
        </pc:sldMkLst>
        <pc:spChg chg="mod">
          <ac:chgData name="FELIPE ANTONIO OLIVARES ACUNA" userId="S::felipe.olivaresac@correoaiep.cl::073f0951-1222-40d6-965f-79a28c6ac934" providerId="AD" clId="Web-{C66C811E-0B97-78FE-6D38-856985CB992A}" dt="2022-09-12T14:34:27.953" v="3" actId="20577"/>
          <ac:spMkLst>
            <pc:docMk/>
            <pc:sldMk cId="1206770135" sldId="316"/>
            <ac:spMk id="2" creationId="{2F214BD0-2E3B-8955-580C-D83C7F3CD172}"/>
          </ac:spMkLst>
        </pc:spChg>
        <pc:spChg chg="mod">
          <ac:chgData name="FELIPE ANTONIO OLIVARES ACUNA" userId="S::felipe.olivaresac@correoaiep.cl::073f0951-1222-40d6-965f-79a28c6ac934" providerId="AD" clId="Web-{C66C811E-0B97-78FE-6D38-856985CB992A}" dt="2022-09-12T14:34:58.595" v="39" actId="20577"/>
          <ac:spMkLst>
            <pc:docMk/>
            <pc:sldMk cId="1206770135" sldId="316"/>
            <ac:spMk id="3" creationId="{21F6D564-72EE-2F01-8A25-301FAA044E6B}"/>
          </ac:spMkLst>
        </pc:spChg>
      </pc:sldChg>
    </pc:docChg>
  </pc:docChgLst>
</pc:chgInfo>
</file>

<file path=ppt/media/image1.jpeg>
</file>

<file path=ppt/media/image2.jpe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Monday, September 12, 2022</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233946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Monday, September 12, 2022</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87240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Monday, September 12, 2022</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15255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Monday, September 12, 2022</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96061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Monday, September 12, 2022</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808071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Monday, September 12, 2022</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89352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Monday, September 12, 2022</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764999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Monday, September 12, 2022</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30693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Monday, September 12, 2022</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074768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Monday, September 12, 2022</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42998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Monday, September 12, 2022</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88766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900" cap="all" spc="300" baseline="0">
                <a:solidFill>
                  <a:srgbClr val="FFFFFF"/>
                </a:solidFill>
              </a:defRPr>
            </a:lvl1pPr>
          </a:lstStyle>
          <a:p>
            <a:fld id="{AE0C963C-C1DB-4AFD-9DDC-0691666BF49B}" type="datetime2">
              <a:rPr lang="en-US" smtClean="0"/>
              <a:pPr/>
              <a:t>Monday, September 12, 2022</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9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9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88040250"/>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14" r:id="rId4"/>
    <p:sldLayoutId id="2147483715" r:id="rId5"/>
    <p:sldLayoutId id="2147483720" r:id="rId6"/>
    <p:sldLayoutId id="2147483716" r:id="rId7"/>
    <p:sldLayoutId id="2147483717" r:id="rId8"/>
    <p:sldLayoutId id="2147483718" r:id="rId9"/>
    <p:sldLayoutId id="2147483719" r:id="rId10"/>
    <p:sldLayoutId id="2147483721"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seño de planta en una tabla">
            <a:extLst>
              <a:ext uri="{FF2B5EF4-FFF2-40B4-BE49-F238E27FC236}">
                <a16:creationId xmlns:a16="http://schemas.microsoft.com/office/drawing/2014/main" id="{35340117-DC2C-7435-0BE8-8784888E9AF5}"/>
              </a:ext>
            </a:extLst>
          </p:cNvPr>
          <p:cNvPicPr>
            <a:picLocks noChangeAspect="1"/>
          </p:cNvPicPr>
          <p:nvPr/>
        </p:nvPicPr>
        <p:blipFill rotWithShape="1">
          <a:blip r:embed="rId2"/>
          <a:srcRect t="7480" b="12738"/>
          <a:stretch/>
        </p:blipFill>
        <p:spPr>
          <a:xfrm>
            <a:off x="20" y="-1"/>
            <a:ext cx="12191980" cy="6857571"/>
          </a:xfrm>
          <a:prstGeom prst="rect">
            <a:avLst/>
          </a:prstGeom>
        </p:spPr>
      </p:pic>
      <p:sp>
        <p:nvSpPr>
          <p:cNvPr id="13" name="Rectangle 12">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6235C576-18C5-9D0A-5936-16DBB7757244}"/>
              </a:ext>
            </a:extLst>
          </p:cNvPr>
          <p:cNvSpPr>
            <a:spLocks noGrp="1"/>
          </p:cNvSpPr>
          <p:nvPr>
            <p:ph type="ctrTitle"/>
          </p:nvPr>
        </p:nvSpPr>
        <p:spPr>
          <a:xfrm>
            <a:off x="1619534" y="504966"/>
            <a:ext cx="8952932" cy="3043213"/>
          </a:xfrm>
        </p:spPr>
        <p:txBody>
          <a:bodyPr anchor="b">
            <a:normAutofit/>
          </a:bodyPr>
          <a:lstStyle/>
          <a:p>
            <a:r>
              <a:rPr lang="es-CL" dirty="0"/>
              <a:t>plan de pruebas</a:t>
            </a:r>
          </a:p>
        </p:txBody>
      </p:sp>
      <p:sp>
        <p:nvSpPr>
          <p:cNvPr id="5" name="Subtítulo 4">
            <a:extLst>
              <a:ext uri="{FF2B5EF4-FFF2-40B4-BE49-F238E27FC236}">
                <a16:creationId xmlns:a16="http://schemas.microsoft.com/office/drawing/2014/main" id="{8EAC6E9C-BCAE-D0CC-4847-29DE665FF4D0}"/>
              </a:ext>
            </a:extLst>
          </p:cNvPr>
          <p:cNvSpPr>
            <a:spLocks noGrp="1"/>
          </p:cNvSpPr>
          <p:nvPr>
            <p:ph type="subTitle" idx="1"/>
          </p:nvPr>
        </p:nvSpPr>
        <p:spPr>
          <a:xfrm>
            <a:off x="2950191" y="3749746"/>
            <a:ext cx="6291618" cy="2208321"/>
          </a:xfrm>
        </p:spPr>
        <p:txBody>
          <a:bodyPr anchor="t">
            <a:normAutofit/>
          </a:bodyPr>
          <a:lstStyle/>
          <a:p>
            <a:endParaRPr lang="es-CL" dirty="0">
              <a:solidFill>
                <a:schemeClr val="bg1"/>
              </a:solidFill>
            </a:endParaRPr>
          </a:p>
        </p:txBody>
      </p:sp>
    </p:spTree>
    <p:extLst>
      <p:ext uri="{BB962C8B-B14F-4D97-AF65-F5344CB8AC3E}">
        <p14:creationId xmlns:p14="http://schemas.microsoft.com/office/powerpoint/2010/main" val="1401178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8A0735-366F-05CE-6633-36CEA21F79B9}"/>
              </a:ext>
            </a:extLst>
          </p:cNvPr>
          <p:cNvSpPr>
            <a:spLocks noGrp="1"/>
          </p:cNvSpPr>
          <p:nvPr>
            <p:ph type="title"/>
          </p:nvPr>
        </p:nvSpPr>
        <p:spPr/>
        <p:txBody>
          <a:bodyPr/>
          <a:lstStyle/>
          <a:p>
            <a:r>
              <a:rPr lang="es-CL" dirty="0"/>
              <a:t>Documentación</a:t>
            </a:r>
          </a:p>
        </p:txBody>
      </p:sp>
      <p:sp>
        <p:nvSpPr>
          <p:cNvPr id="3" name="Marcador de contenido 2">
            <a:extLst>
              <a:ext uri="{FF2B5EF4-FFF2-40B4-BE49-F238E27FC236}">
                <a16:creationId xmlns:a16="http://schemas.microsoft.com/office/drawing/2014/main" id="{81865180-DAB6-92F2-50B2-FEDD8EE56F98}"/>
              </a:ext>
            </a:extLst>
          </p:cNvPr>
          <p:cNvSpPr>
            <a:spLocks noGrp="1"/>
          </p:cNvSpPr>
          <p:nvPr>
            <p:ph idx="1"/>
          </p:nvPr>
        </p:nvSpPr>
        <p:spPr/>
        <p:txBody>
          <a:bodyPr>
            <a:normAutofit/>
          </a:bodyPr>
          <a:lstStyle/>
          <a:p>
            <a:r>
              <a:rPr lang="es-ES" dirty="0"/>
              <a:t>En esta parte se mencionarán todos los documentos que se entregaran como parte de la ejecución del plan, especificando el nombre del documento, la persona quien entrega, la persona quien recibe, así como la fecha planeada y la fecha que fue la entrega para cada uno de los entregables. </a:t>
            </a:r>
          </a:p>
          <a:p>
            <a:r>
              <a:rPr lang="es-ES" dirty="0"/>
              <a:t>Es recomendable el uso de una tabla cuyo formato del tipo de letra, color de la tabla sean entendibles para que los involucrados en el Plan, puedan identificar rápidamente las características de los entregables. </a:t>
            </a:r>
            <a:endParaRPr lang="es-CL" dirty="0"/>
          </a:p>
        </p:txBody>
      </p:sp>
    </p:spTree>
    <p:extLst>
      <p:ext uri="{BB962C8B-B14F-4D97-AF65-F5344CB8AC3E}">
        <p14:creationId xmlns:p14="http://schemas.microsoft.com/office/powerpoint/2010/main" val="3072689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FA8D9D-B551-4571-5801-10464517E2E1}"/>
              </a:ext>
            </a:extLst>
          </p:cNvPr>
          <p:cNvSpPr>
            <a:spLocks noGrp="1"/>
          </p:cNvSpPr>
          <p:nvPr>
            <p:ph type="title"/>
          </p:nvPr>
        </p:nvSpPr>
        <p:spPr/>
        <p:txBody>
          <a:bodyPr/>
          <a:lstStyle/>
          <a:p>
            <a:r>
              <a:rPr lang="es-CL" dirty="0"/>
              <a:t> </a:t>
            </a:r>
          </a:p>
        </p:txBody>
      </p:sp>
      <p:sp>
        <p:nvSpPr>
          <p:cNvPr id="3" name="Marcador de contenido 2">
            <a:extLst>
              <a:ext uri="{FF2B5EF4-FFF2-40B4-BE49-F238E27FC236}">
                <a16:creationId xmlns:a16="http://schemas.microsoft.com/office/drawing/2014/main" id="{0D4168A6-D7BB-56B1-4961-4A537472A1DA}"/>
              </a:ext>
            </a:extLst>
          </p:cNvPr>
          <p:cNvSpPr>
            <a:spLocks noGrp="1"/>
          </p:cNvSpPr>
          <p:nvPr>
            <p:ph idx="1"/>
          </p:nvPr>
        </p:nvSpPr>
        <p:spPr/>
        <p:txBody>
          <a:bodyPr/>
          <a:lstStyle/>
          <a:p>
            <a:r>
              <a:rPr lang="es-ES" dirty="0"/>
              <a:t>Algunos de los documentos que debe de considerar para su entrega son: </a:t>
            </a:r>
          </a:p>
          <a:p>
            <a:pPr lvl="1"/>
            <a:r>
              <a:rPr lang="es-ES" dirty="0"/>
              <a:t>Casos de pruebas</a:t>
            </a:r>
          </a:p>
          <a:p>
            <a:pPr lvl="1"/>
            <a:r>
              <a:rPr lang="es-ES" dirty="0"/>
              <a:t>Especificación del diseño de casos</a:t>
            </a:r>
          </a:p>
          <a:p>
            <a:pPr lvl="1"/>
            <a:r>
              <a:rPr lang="es-ES" dirty="0"/>
              <a:t>Reporte de errores (defectos)</a:t>
            </a:r>
          </a:p>
          <a:p>
            <a:pPr lvl="1"/>
            <a:r>
              <a:rPr lang="es-ES" dirty="0"/>
              <a:t>Evidencias de las pruebas</a:t>
            </a:r>
          </a:p>
          <a:p>
            <a:pPr lvl="1"/>
            <a:r>
              <a:rPr lang="es-ES" dirty="0"/>
              <a:t>Reportes emitidos por alguna herramienta de administración de las pruebas</a:t>
            </a:r>
          </a:p>
          <a:p>
            <a:pPr lvl="1"/>
            <a:r>
              <a:rPr lang="es-ES" dirty="0"/>
              <a:t>Cualquier otro documento de carácter importante que sea considerado para su entrega.</a:t>
            </a:r>
            <a:endParaRPr lang="es-CL" dirty="0"/>
          </a:p>
        </p:txBody>
      </p:sp>
    </p:spTree>
    <p:extLst>
      <p:ext uri="{BB962C8B-B14F-4D97-AF65-F5344CB8AC3E}">
        <p14:creationId xmlns:p14="http://schemas.microsoft.com/office/powerpoint/2010/main" val="374645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AA9130-D872-0ABC-84E7-1A0074952F6A}"/>
              </a:ext>
            </a:extLst>
          </p:cNvPr>
          <p:cNvSpPr>
            <a:spLocks noGrp="1"/>
          </p:cNvSpPr>
          <p:nvPr>
            <p:ph type="title"/>
          </p:nvPr>
        </p:nvSpPr>
        <p:spPr/>
        <p:txBody>
          <a:bodyPr/>
          <a:lstStyle/>
          <a:p>
            <a:r>
              <a:rPr lang="es-CL" dirty="0"/>
              <a:t>Características a ser probadas</a:t>
            </a:r>
          </a:p>
        </p:txBody>
      </p:sp>
      <p:sp>
        <p:nvSpPr>
          <p:cNvPr id="3" name="Marcador de contenido 2">
            <a:extLst>
              <a:ext uri="{FF2B5EF4-FFF2-40B4-BE49-F238E27FC236}">
                <a16:creationId xmlns:a16="http://schemas.microsoft.com/office/drawing/2014/main" id="{58B15151-A42A-2934-A0EB-01D341E153B7}"/>
              </a:ext>
            </a:extLst>
          </p:cNvPr>
          <p:cNvSpPr>
            <a:spLocks noGrp="1"/>
          </p:cNvSpPr>
          <p:nvPr>
            <p:ph idx="1"/>
          </p:nvPr>
        </p:nvSpPr>
        <p:spPr/>
        <p:txBody>
          <a:bodyPr>
            <a:normAutofit fontScale="92500" lnSpcReduction="20000"/>
          </a:bodyPr>
          <a:lstStyle/>
          <a:p>
            <a:r>
              <a:rPr lang="es-ES" dirty="0"/>
              <a:t>Se describirán todas las características que serán probadas, para ello es importante que se realice juntas con interesados del proyecto, los cuales nos permitirán determinar qué características se van a probar en este plan. </a:t>
            </a:r>
          </a:p>
          <a:p>
            <a:r>
              <a:rPr lang="es-ES" dirty="0"/>
              <a:t>Algunas características que se pueden hablar en esta sección son:</a:t>
            </a:r>
          </a:p>
          <a:p>
            <a:pPr lvl="1"/>
            <a:r>
              <a:rPr lang="es-ES" dirty="0"/>
              <a:t>Características de funcionalidad</a:t>
            </a:r>
          </a:p>
          <a:p>
            <a:pPr lvl="1"/>
            <a:r>
              <a:rPr lang="es-ES" dirty="0"/>
              <a:t>Interfaz gráfica</a:t>
            </a:r>
          </a:p>
          <a:p>
            <a:pPr lvl="1"/>
            <a:r>
              <a:rPr lang="es-ES" dirty="0"/>
              <a:t>Seguridad</a:t>
            </a:r>
          </a:p>
          <a:p>
            <a:pPr lvl="1"/>
            <a:r>
              <a:rPr lang="es-ES" dirty="0"/>
              <a:t>Otras de relevancia.</a:t>
            </a:r>
          </a:p>
          <a:p>
            <a:r>
              <a:rPr lang="es-ES" dirty="0"/>
              <a:t>Es importante definirlas de manera clara y concisa para no tener malas interpretaciones de dichas características que serán probadas.</a:t>
            </a:r>
          </a:p>
        </p:txBody>
      </p:sp>
    </p:spTree>
    <p:extLst>
      <p:ext uri="{BB962C8B-B14F-4D97-AF65-F5344CB8AC3E}">
        <p14:creationId xmlns:p14="http://schemas.microsoft.com/office/powerpoint/2010/main" val="1741839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38A7E-3C59-5A18-C484-7AAD306F3E0A}"/>
              </a:ext>
            </a:extLst>
          </p:cNvPr>
          <p:cNvSpPr>
            <a:spLocks noGrp="1"/>
          </p:cNvSpPr>
          <p:nvPr>
            <p:ph type="title"/>
          </p:nvPr>
        </p:nvSpPr>
        <p:spPr/>
        <p:txBody>
          <a:bodyPr/>
          <a:lstStyle/>
          <a:p>
            <a:r>
              <a:rPr lang="es-CL" dirty="0"/>
              <a:t>Características que no deben ser probadas</a:t>
            </a:r>
          </a:p>
        </p:txBody>
      </p:sp>
      <p:sp>
        <p:nvSpPr>
          <p:cNvPr id="3" name="Marcador de contenido 2">
            <a:extLst>
              <a:ext uri="{FF2B5EF4-FFF2-40B4-BE49-F238E27FC236}">
                <a16:creationId xmlns:a16="http://schemas.microsoft.com/office/drawing/2014/main" id="{16023DCF-BE0C-E5DE-797F-3B75687BA1E8}"/>
              </a:ext>
            </a:extLst>
          </p:cNvPr>
          <p:cNvSpPr>
            <a:spLocks noGrp="1"/>
          </p:cNvSpPr>
          <p:nvPr>
            <p:ph idx="1"/>
          </p:nvPr>
        </p:nvSpPr>
        <p:spPr/>
        <p:txBody>
          <a:bodyPr>
            <a:normAutofit fontScale="85000" lnSpcReduction="10000"/>
          </a:bodyPr>
          <a:lstStyle/>
          <a:p>
            <a:r>
              <a:rPr lang="es-ES" dirty="0"/>
              <a:t>Al igual que las otras características, estas características se determinan a través de juntas y de los requerimientos del proyecto, es importante que se justifique el por qué no serán probadas las características y el riesgo que estas pueden ocasionar al no ser probadas, con el propósito de informar a los involucrados y estén completamente de acuerdo. </a:t>
            </a:r>
          </a:p>
          <a:p>
            <a:r>
              <a:rPr lang="es-ES" dirty="0"/>
              <a:t>Algunas características que se pueden hablar en esta sección son: </a:t>
            </a:r>
          </a:p>
          <a:p>
            <a:pPr lvl="1"/>
            <a:r>
              <a:rPr lang="es-ES" dirty="0"/>
              <a:t>Características de rendimiento</a:t>
            </a:r>
          </a:p>
          <a:p>
            <a:pPr lvl="1"/>
            <a:r>
              <a:rPr lang="es-ES" dirty="0"/>
              <a:t>Características de diseño (colores, etc.)</a:t>
            </a:r>
          </a:p>
          <a:p>
            <a:r>
              <a:rPr lang="es-ES" dirty="0"/>
              <a:t>Es importante definirlas de manera clara y concisa para no tener malas interpretaciones y si ocurre algún evento que afecte al proyecto no comenzar a repartir culpas entre los equipos.</a:t>
            </a:r>
            <a:endParaRPr lang="es-CL" dirty="0"/>
          </a:p>
        </p:txBody>
      </p:sp>
    </p:spTree>
    <p:extLst>
      <p:ext uri="{BB962C8B-B14F-4D97-AF65-F5344CB8AC3E}">
        <p14:creationId xmlns:p14="http://schemas.microsoft.com/office/powerpoint/2010/main" val="2301464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A0C386-C5A5-6BF0-195B-15094DD7BB9C}"/>
              </a:ext>
            </a:extLst>
          </p:cNvPr>
          <p:cNvSpPr>
            <a:spLocks noGrp="1"/>
          </p:cNvSpPr>
          <p:nvPr>
            <p:ph type="title"/>
          </p:nvPr>
        </p:nvSpPr>
        <p:spPr/>
        <p:txBody>
          <a:bodyPr/>
          <a:lstStyle/>
          <a:p>
            <a:r>
              <a:rPr lang="es-CL" dirty="0"/>
              <a:t>Criterios de aprobación y fallo</a:t>
            </a:r>
          </a:p>
        </p:txBody>
      </p:sp>
      <p:sp>
        <p:nvSpPr>
          <p:cNvPr id="3" name="Marcador de contenido 2">
            <a:extLst>
              <a:ext uri="{FF2B5EF4-FFF2-40B4-BE49-F238E27FC236}">
                <a16:creationId xmlns:a16="http://schemas.microsoft.com/office/drawing/2014/main" id="{88019C12-3E33-7FF6-7BC1-762C8A9A51AC}"/>
              </a:ext>
            </a:extLst>
          </p:cNvPr>
          <p:cNvSpPr>
            <a:spLocks noGrp="1"/>
          </p:cNvSpPr>
          <p:nvPr>
            <p:ph idx="1"/>
          </p:nvPr>
        </p:nvSpPr>
        <p:spPr/>
        <p:txBody>
          <a:bodyPr>
            <a:normAutofit fontScale="85000" lnSpcReduction="20000"/>
          </a:bodyPr>
          <a:lstStyle/>
          <a:p>
            <a:r>
              <a:rPr lang="es-ES" dirty="0"/>
              <a:t>Son los criterios que serán considerados para dar por completado el Plan de Pruebas, por ejemplo</a:t>
            </a:r>
          </a:p>
          <a:p>
            <a:pPr lvl="1"/>
            <a:r>
              <a:rPr lang="es-ES" dirty="0"/>
              <a:t>Porcentaje de la cobertura de las pruebas esperado</a:t>
            </a:r>
          </a:p>
          <a:p>
            <a:pPr lvl="1"/>
            <a:r>
              <a:rPr lang="es-ES" dirty="0"/>
              <a:t>Porcentaje de casos exitosos</a:t>
            </a:r>
          </a:p>
          <a:p>
            <a:pPr lvl="1"/>
            <a:r>
              <a:rPr lang="es-ES" dirty="0"/>
              <a:t>Cobertura de todos los componentes</a:t>
            </a:r>
          </a:p>
          <a:p>
            <a:pPr lvl="1"/>
            <a:r>
              <a:rPr lang="es-ES" dirty="0"/>
              <a:t>Porcentaje de defectos corregidos</a:t>
            </a:r>
          </a:p>
          <a:p>
            <a:pPr lvl="1"/>
            <a:r>
              <a:rPr lang="es-ES" dirty="0"/>
              <a:t>Los errores deben ir acompañados de un mensaje de validación</a:t>
            </a:r>
          </a:p>
          <a:p>
            <a:pPr lvl="1"/>
            <a:r>
              <a:rPr lang="es-ES" dirty="0"/>
              <a:t>Otros tipos de criterio </a:t>
            </a:r>
          </a:p>
          <a:p>
            <a:r>
              <a:rPr lang="es-ES" dirty="0"/>
              <a:t>Cuando un criterio de aprobación fue rechazado se toma acción para el criterio utilizando el criterio de fallo para dicho criterio. Todo criterio de aprobación lo debe de acompañar un criterio de fallo, el cual es la acción que se tomara en la implementación del plan, cuando se ejecuten las pruebas sobre el proyecto.</a:t>
            </a:r>
            <a:endParaRPr lang="es-CL" dirty="0"/>
          </a:p>
        </p:txBody>
      </p:sp>
    </p:spTree>
    <p:extLst>
      <p:ext uri="{BB962C8B-B14F-4D97-AF65-F5344CB8AC3E}">
        <p14:creationId xmlns:p14="http://schemas.microsoft.com/office/powerpoint/2010/main" val="573696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A1451F-4533-29D3-93BD-D105B1593B2C}"/>
              </a:ext>
            </a:extLst>
          </p:cNvPr>
          <p:cNvSpPr>
            <a:spLocks noGrp="1"/>
          </p:cNvSpPr>
          <p:nvPr>
            <p:ph type="title"/>
          </p:nvPr>
        </p:nvSpPr>
        <p:spPr/>
        <p:txBody>
          <a:bodyPr/>
          <a:lstStyle/>
          <a:p>
            <a:r>
              <a:rPr lang="es-CL" dirty="0"/>
              <a:t>Criterios de suspensión</a:t>
            </a:r>
          </a:p>
        </p:txBody>
      </p:sp>
      <p:sp>
        <p:nvSpPr>
          <p:cNvPr id="3" name="Marcador de contenido 2">
            <a:extLst>
              <a:ext uri="{FF2B5EF4-FFF2-40B4-BE49-F238E27FC236}">
                <a16:creationId xmlns:a16="http://schemas.microsoft.com/office/drawing/2014/main" id="{E5B17DBC-0747-6EAC-51F6-65F31A9BB323}"/>
              </a:ext>
            </a:extLst>
          </p:cNvPr>
          <p:cNvSpPr>
            <a:spLocks noGrp="1"/>
          </p:cNvSpPr>
          <p:nvPr>
            <p:ph idx="1"/>
          </p:nvPr>
        </p:nvSpPr>
        <p:spPr/>
        <p:txBody>
          <a:bodyPr>
            <a:normAutofit/>
          </a:bodyPr>
          <a:lstStyle/>
          <a:p>
            <a:r>
              <a:rPr lang="es-ES" b="0" i="0" dirty="0">
                <a:solidFill>
                  <a:srgbClr val="333333"/>
                </a:solidFill>
                <a:effectLst/>
                <a:latin typeface="+mj-lt"/>
              </a:rPr>
              <a:t>En esta sección se establecen los criterios de suspensión los cuales establece claramente bajo qué condiciones se detienen un conjunto de casos de pruebas, por ejemplo</a:t>
            </a:r>
          </a:p>
          <a:p>
            <a:pPr lvl="1"/>
            <a:r>
              <a:rPr lang="es-ES" b="0" i="0" dirty="0">
                <a:solidFill>
                  <a:srgbClr val="333333"/>
                </a:solidFill>
                <a:effectLst/>
                <a:latin typeface="+mj-lt"/>
              </a:rPr>
              <a:t>En caso de existir defectos que impidan la ejecución de más casos de pruebas</a:t>
            </a:r>
          </a:p>
          <a:p>
            <a:pPr lvl="1"/>
            <a:r>
              <a:rPr lang="es-ES" b="0" i="0" dirty="0">
                <a:solidFill>
                  <a:srgbClr val="333333"/>
                </a:solidFill>
                <a:effectLst/>
                <a:latin typeface="+mj-lt"/>
              </a:rPr>
              <a:t>Porcentaje de casos fallidos</a:t>
            </a:r>
          </a:p>
          <a:p>
            <a:pPr lvl="1"/>
            <a:r>
              <a:rPr lang="es-ES" b="0" i="0" dirty="0">
                <a:solidFill>
                  <a:srgbClr val="333333"/>
                </a:solidFill>
                <a:effectLst/>
                <a:latin typeface="+mj-lt"/>
              </a:rPr>
              <a:t>Otro que se especifique. </a:t>
            </a:r>
          </a:p>
          <a:p>
            <a:endParaRPr lang="es-ES" b="0" i="0" dirty="0">
              <a:solidFill>
                <a:srgbClr val="333333"/>
              </a:solidFill>
              <a:effectLst/>
              <a:latin typeface="Sitka Text" panose="02000505000000020004" pitchFamily="2" charset="0"/>
            </a:endParaRPr>
          </a:p>
        </p:txBody>
      </p:sp>
    </p:spTree>
    <p:extLst>
      <p:ext uri="{BB962C8B-B14F-4D97-AF65-F5344CB8AC3E}">
        <p14:creationId xmlns:p14="http://schemas.microsoft.com/office/powerpoint/2010/main" val="2075906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C5DA3A-FA29-E5C1-3C06-8BEB63029993}"/>
              </a:ext>
            </a:extLst>
          </p:cNvPr>
          <p:cNvSpPr>
            <a:spLocks noGrp="1"/>
          </p:cNvSpPr>
          <p:nvPr>
            <p:ph type="title"/>
          </p:nvPr>
        </p:nvSpPr>
        <p:spPr/>
        <p:txBody>
          <a:bodyPr/>
          <a:lstStyle/>
          <a:p>
            <a:r>
              <a:rPr lang="es-CL" dirty="0"/>
              <a:t>Criterios de reanudación</a:t>
            </a:r>
          </a:p>
        </p:txBody>
      </p:sp>
      <p:sp>
        <p:nvSpPr>
          <p:cNvPr id="3" name="Marcador de contenido 2">
            <a:extLst>
              <a:ext uri="{FF2B5EF4-FFF2-40B4-BE49-F238E27FC236}">
                <a16:creationId xmlns:a16="http://schemas.microsoft.com/office/drawing/2014/main" id="{65591A95-6CCB-77E3-27DF-9F8D94F000C6}"/>
              </a:ext>
            </a:extLst>
          </p:cNvPr>
          <p:cNvSpPr>
            <a:spLocks noGrp="1"/>
          </p:cNvSpPr>
          <p:nvPr>
            <p:ph idx="1"/>
          </p:nvPr>
        </p:nvSpPr>
        <p:spPr/>
        <p:txBody>
          <a:bodyPr/>
          <a:lstStyle/>
          <a:p>
            <a:r>
              <a:rPr lang="es-ES" dirty="0"/>
              <a:t>Por otra parte, los criterios de reanudación establecen bajo qué criterios se reanudarán las pruebas</a:t>
            </a:r>
          </a:p>
          <a:p>
            <a:pPr lvl="1"/>
            <a:r>
              <a:rPr lang="es-ES" dirty="0"/>
              <a:t>Cuando nos entreguen una nueva versión de pruebas</a:t>
            </a:r>
          </a:p>
          <a:p>
            <a:pPr lvl="1"/>
            <a:r>
              <a:rPr lang="es-ES" dirty="0"/>
              <a:t>Cuando nos realicen las configuraciones necesarias, etc. </a:t>
            </a:r>
          </a:p>
          <a:p>
            <a:r>
              <a:rPr lang="es-ES" dirty="0"/>
              <a:t>Es importante destacar que para cada criterio de suspensión debe contar su criterio de reanudación.</a:t>
            </a:r>
          </a:p>
        </p:txBody>
      </p:sp>
    </p:spTree>
    <p:extLst>
      <p:ext uri="{BB962C8B-B14F-4D97-AF65-F5344CB8AC3E}">
        <p14:creationId xmlns:p14="http://schemas.microsoft.com/office/powerpoint/2010/main" val="963830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11D6A2A3-F101-46F7-8B6F-1C699CAFE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2019513-CEBB-8DA0-53E6-D4999F3FA049}"/>
              </a:ext>
            </a:extLst>
          </p:cNvPr>
          <p:cNvSpPr>
            <a:spLocks noGrp="1"/>
          </p:cNvSpPr>
          <p:nvPr>
            <p:ph type="title"/>
          </p:nvPr>
        </p:nvSpPr>
        <p:spPr>
          <a:xfrm>
            <a:off x="1371600" y="457200"/>
            <a:ext cx="4911393" cy="1556724"/>
          </a:xfrm>
        </p:spPr>
        <p:txBody>
          <a:bodyPr vert="horz" lIns="0" tIns="0" rIns="0" bIns="0" rtlCol="0" anchor="b">
            <a:normAutofit/>
          </a:bodyPr>
          <a:lstStyle/>
          <a:p>
            <a:r>
              <a:rPr lang="en-US"/>
              <a:t>Tareas de las pruebas	</a:t>
            </a:r>
          </a:p>
        </p:txBody>
      </p:sp>
      <p:sp>
        <p:nvSpPr>
          <p:cNvPr id="3" name="Marcador de contenido 2">
            <a:extLst>
              <a:ext uri="{FF2B5EF4-FFF2-40B4-BE49-F238E27FC236}">
                <a16:creationId xmlns:a16="http://schemas.microsoft.com/office/drawing/2014/main" id="{48FA113E-5655-C494-1935-26383ACE18F6}"/>
              </a:ext>
            </a:extLst>
          </p:cNvPr>
          <p:cNvSpPr>
            <a:spLocks noGrp="1"/>
          </p:cNvSpPr>
          <p:nvPr>
            <p:ph sz="half" idx="1"/>
          </p:nvPr>
        </p:nvSpPr>
        <p:spPr>
          <a:xfrm>
            <a:off x="1371601" y="2345635"/>
            <a:ext cx="4911392" cy="3583940"/>
          </a:xfrm>
        </p:spPr>
        <p:txBody>
          <a:bodyPr vert="horz" lIns="0" tIns="0" rIns="0" bIns="0" rtlCol="0" anchor="t">
            <a:normAutofit/>
          </a:bodyPr>
          <a:lstStyle/>
          <a:p>
            <a:pPr>
              <a:lnSpc>
                <a:spcPct val="110000"/>
              </a:lnSpc>
            </a:pPr>
            <a:r>
              <a:rPr lang="en-US" sz="1600" dirty="0" err="1"/>
              <a:t>En</a:t>
            </a:r>
            <a:r>
              <a:rPr lang="en-US" sz="1600" dirty="0"/>
              <a:t> </a:t>
            </a:r>
            <a:r>
              <a:rPr lang="en-US" sz="1600" dirty="0" err="1"/>
              <a:t>este</a:t>
            </a:r>
            <a:r>
              <a:rPr lang="en-US" sz="1600" dirty="0"/>
              <a:t> </a:t>
            </a:r>
            <a:r>
              <a:rPr lang="en-US" sz="1600" dirty="0" err="1"/>
              <a:t>apartado</a:t>
            </a:r>
            <a:r>
              <a:rPr lang="en-US" sz="1600" dirty="0"/>
              <a:t> se </a:t>
            </a:r>
            <a:r>
              <a:rPr lang="en-US" sz="1600" dirty="0" err="1"/>
              <a:t>describirán</a:t>
            </a:r>
            <a:r>
              <a:rPr lang="en-US" sz="1600" dirty="0"/>
              <a:t> las </a:t>
            </a:r>
            <a:r>
              <a:rPr lang="en-US" sz="1600" dirty="0" err="1"/>
              <a:t>tareas</a:t>
            </a:r>
            <a:r>
              <a:rPr lang="en-US" sz="1600" dirty="0"/>
              <a:t> y </a:t>
            </a:r>
            <a:r>
              <a:rPr lang="en-US" sz="1600" dirty="0" err="1"/>
              <a:t>cuando</a:t>
            </a:r>
            <a:r>
              <a:rPr lang="en-US" sz="1600" dirty="0"/>
              <a:t> se van a </a:t>
            </a:r>
            <a:r>
              <a:rPr lang="en-US" sz="1600" dirty="0" err="1"/>
              <a:t>ejecutar</a:t>
            </a:r>
            <a:r>
              <a:rPr lang="en-US" sz="1600" dirty="0"/>
              <a:t>, </a:t>
            </a:r>
            <a:r>
              <a:rPr lang="en-US" sz="1600" dirty="0" err="1"/>
              <a:t>el</a:t>
            </a:r>
            <a:r>
              <a:rPr lang="en-US" sz="1600" dirty="0"/>
              <a:t> </a:t>
            </a:r>
            <a:r>
              <a:rPr lang="en-US" sz="1600" dirty="0" err="1"/>
              <a:t>propósito</a:t>
            </a:r>
            <a:r>
              <a:rPr lang="en-US" sz="1600" dirty="0"/>
              <a:t> es </a:t>
            </a:r>
            <a:r>
              <a:rPr lang="en-US" sz="1600" dirty="0" err="1"/>
              <a:t>mantener</a:t>
            </a:r>
            <a:r>
              <a:rPr lang="en-US" sz="1600" dirty="0"/>
              <a:t> </a:t>
            </a:r>
            <a:r>
              <a:rPr lang="en-US" sz="1600" dirty="0" err="1"/>
              <a:t>una</a:t>
            </a:r>
            <a:r>
              <a:rPr lang="en-US" sz="1600" dirty="0"/>
              <a:t> </a:t>
            </a:r>
            <a:r>
              <a:rPr lang="en-US" sz="1600" dirty="0" err="1"/>
              <a:t>buena</a:t>
            </a:r>
            <a:r>
              <a:rPr lang="en-US" sz="1600" dirty="0"/>
              <a:t> </a:t>
            </a:r>
            <a:r>
              <a:rPr lang="en-US" sz="1600" dirty="0" err="1"/>
              <a:t>administración</a:t>
            </a:r>
            <a:r>
              <a:rPr lang="en-US" sz="1600" dirty="0"/>
              <a:t> de las </a:t>
            </a:r>
            <a:r>
              <a:rPr lang="en-US" sz="1600" dirty="0" err="1"/>
              <a:t>tareas</a:t>
            </a:r>
            <a:r>
              <a:rPr lang="en-US" sz="1600" dirty="0"/>
              <a:t> </a:t>
            </a:r>
            <a:r>
              <a:rPr lang="en-US" sz="1600" dirty="0" err="1"/>
              <a:t>integradas</a:t>
            </a:r>
            <a:r>
              <a:rPr lang="en-US" sz="1600" dirty="0"/>
              <a:t> </a:t>
            </a:r>
            <a:r>
              <a:rPr lang="en-US" sz="1600" dirty="0" err="1"/>
              <a:t>en</a:t>
            </a:r>
            <a:r>
              <a:rPr lang="en-US" sz="1600" dirty="0"/>
              <a:t> </a:t>
            </a:r>
            <a:r>
              <a:rPr lang="en-US" sz="1600" dirty="0" err="1"/>
              <a:t>este</a:t>
            </a:r>
            <a:r>
              <a:rPr lang="en-US" sz="1600" dirty="0"/>
              <a:t> plan.  </a:t>
            </a:r>
          </a:p>
          <a:p>
            <a:pPr>
              <a:lnSpc>
                <a:spcPct val="110000"/>
              </a:lnSpc>
            </a:pPr>
            <a:r>
              <a:rPr lang="en-US" sz="1600" dirty="0"/>
              <a:t>Es </a:t>
            </a:r>
            <a:r>
              <a:rPr lang="en-US" sz="1600" dirty="0" err="1"/>
              <a:t>recomendable</a:t>
            </a:r>
            <a:r>
              <a:rPr lang="en-US" sz="1600" dirty="0"/>
              <a:t> </a:t>
            </a:r>
            <a:r>
              <a:rPr lang="en-US" sz="1600" dirty="0" err="1"/>
              <a:t>establecer</a:t>
            </a:r>
            <a:r>
              <a:rPr lang="en-US" sz="1600" dirty="0"/>
              <a:t> </a:t>
            </a:r>
            <a:r>
              <a:rPr lang="en-US" sz="1600" dirty="0" err="1"/>
              <a:t>el</a:t>
            </a:r>
            <a:r>
              <a:rPr lang="en-US" sz="1600" dirty="0"/>
              <a:t> </a:t>
            </a:r>
            <a:r>
              <a:rPr lang="en-US" sz="1600" dirty="0" err="1"/>
              <a:t>nombre</a:t>
            </a:r>
            <a:r>
              <a:rPr lang="en-US" sz="1600" dirty="0"/>
              <a:t> de la </a:t>
            </a:r>
            <a:r>
              <a:rPr lang="en-US" sz="1600" dirty="0" err="1"/>
              <a:t>tarea</a:t>
            </a:r>
            <a:r>
              <a:rPr lang="en-US" sz="1600" dirty="0"/>
              <a:t>, </a:t>
            </a:r>
            <a:r>
              <a:rPr lang="en-US" sz="1600" dirty="0" err="1"/>
              <a:t>su</a:t>
            </a:r>
            <a:r>
              <a:rPr lang="en-US" sz="1600" dirty="0"/>
              <a:t> </a:t>
            </a:r>
            <a:r>
              <a:rPr lang="en-US" sz="1600" dirty="0" err="1"/>
              <a:t>descripción</a:t>
            </a:r>
            <a:r>
              <a:rPr lang="en-US" sz="1600" dirty="0"/>
              <a:t> </a:t>
            </a:r>
            <a:r>
              <a:rPr lang="en-US" sz="1600" dirty="0" err="1"/>
              <a:t>corta</a:t>
            </a:r>
            <a:r>
              <a:rPr lang="en-US" sz="1600" dirty="0"/>
              <a:t> y </a:t>
            </a:r>
            <a:r>
              <a:rPr lang="en-US" sz="1600" dirty="0" err="1"/>
              <a:t>precisa</a:t>
            </a:r>
            <a:r>
              <a:rPr lang="en-US" sz="1600" dirty="0"/>
              <a:t>, </a:t>
            </a:r>
            <a:r>
              <a:rPr lang="en-US" sz="1600" dirty="0" err="1"/>
              <a:t>fecha</a:t>
            </a:r>
            <a:r>
              <a:rPr lang="en-US" sz="1600" dirty="0"/>
              <a:t> de </a:t>
            </a:r>
            <a:r>
              <a:rPr lang="en-US" sz="1600" dirty="0" err="1"/>
              <a:t>inicio</a:t>
            </a:r>
            <a:r>
              <a:rPr lang="en-US" sz="1600" dirty="0"/>
              <a:t>, </a:t>
            </a:r>
            <a:r>
              <a:rPr lang="en-US" sz="1600" dirty="0" err="1"/>
              <a:t>fecha</a:t>
            </a:r>
            <a:r>
              <a:rPr lang="en-US" sz="1600" dirty="0"/>
              <a:t> de fin, </a:t>
            </a:r>
            <a:r>
              <a:rPr lang="en-US" sz="1600" dirty="0" err="1"/>
              <a:t>su</a:t>
            </a:r>
            <a:r>
              <a:rPr lang="en-US" sz="1600" dirty="0"/>
              <a:t> </a:t>
            </a:r>
            <a:r>
              <a:rPr lang="en-US" sz="1600" dirty="0" err="1"/>
              <a:t>duración</a:t>
            </a:r>
            <a:r>
              <a:rPr lang="en-US" sz="1600" dirty="0"/>
              <a:t>, </a:t>
            </a:r>
            <a:r>
              <a:rPr lang="en-US" sz="1600" dirty="0" err="1"/>
              <a:t>el</a:t>
            </a:r>
            <a:r>
              <a:rPr lang="en-US" sz="1600" dirty="0"/>
              <a:t> </a:t>
            </a:r>
            <a:r>
              <a:rPr lang="en-US" sz="1600" dirty="0" err="1"/>
              <a:t>responsable</a:t>
            </a:r>
            <a:r>
              <a:rPr lang="en-US" sz="1600" dirty="0"/>
              <a:t> de </a:t>
            </a:r>
            <a:r>
              <a:rPr lang="en-US" sz="1600" dirty="0" err="1"/>
              <a:t>cada</a:t>
            </a:r>
            <a:r>
              <a:rPr lang="en-US" sz="1600" dirty="0"/>
              <a:t> </a:t>
            </a:r>
            <a:r>
              <a:rPr lang="en-US" sz="1600" dirty="0" err="1"/>
              <a:t>tarea</a:t>
            </a:r>
            <a:r>
              <a:rPr lang="en-US" sz="1600" dirty="0"/>
              <a:t> y </a:t>
            </a:r>
            <a:r>
              <a:rPr lang="en-US" sz="1600" dirty="0" err="1"/>
              <a:t>el</a:t>
            </a:r>
            <a:r>
              <a:rPr lang="en-US" sz="1600" dirty="0"/>
              <a:t> </a:t>
            </a:r>
            <a:r>
              <a:rPr lang="en-US" sz="1600" dirty="0" err="1"/>
              <a:t>rol</a:t>
            </a:r>
            <a:r>
              <a:rPr lang="en-US" sz="1600" dirty="0"/>
              <a:t> que la </a:t>
            </a:r>
            <a:r>
              <a:rPr lang="en-US" sz="1600" dirty="0" err="1"/>
              <a:t>desempeñara</a:t>
            </a:r>
            <a:r>
              <a:rPr lang="en-US" sz="1600" dirty="0"/>
              <a:t>. Para </a:t>
            </a:r>
            <a:r>
              <a:rPr lang="en-US" sz="1600" dirty="0" err="1"/>
              <a:t>determinar</a:t>
            </a:r>
            <a:r>
              <a:rPr lang="en-US" sz="1600" dirty="0"/>
              <a:t> la </a:t>
            </a:r>
            <a:r>
              <a:rPr lang="en-US" sz="1600" dirty="0" err="1"/>
              <a:t>duración</a:t>
            </a:r>
            <a:r>
              <a:rPr lang="en-US" sz="1600" dirty="0"/>
              <a:t> de las </a:t>
            </a:r>
            <a:r>
              <a:rPr lang="en-US" sz="1600" dirty="0" err="1"/>
              <a:t>tareas</a:t>
            </a:r>
            <a:r>
              <a:rPr lang="en-US" sz="1600" dirty="0"/>
              <a:t> es </a:t>
            </a:r>
            <a:r>
              <a:rPr lang="en-US" sz="1600" dirty="0" err="1"/>
              <a:t>importe</a:t>
            </a:r>
            <a:r>
              <a:rPr lang="en-US" sz="1600" dirty="0"/>
              <a:t> </a:t>
            </a:r>
            <a:r>
              <a:rPr lang="en-US" sz="1600" dirty="0" err="1"/>
              <a:t>desarrollar</a:t>
            </a:r>
            <a:r>
              <a:rPr lang="en-US" sz="1600" dirty="0"/>
              <a:t> un WBS (</a:t>
            </a:r>
            <a:r>
              <a:rPr lang="en-US" sz="1600" dirty="0" err="1"/>
              <a:t>Estructura</a:t>
            </a:r>
            <a:r>
              <a:rPr lang="en-US" sz="1600" dirty="0"/>
              <a:t> de </a:t>
            </a:r>
            <a:r>
              <a:rPr lang="en-US" sz="1600" dirty="0" err="1"/>
              <a:t>Descomposición</a:t>
            </a:r>
            <a:r>
              <a:rPr lang="en-US" sz="1600" dirty="0"/>
              <a:t> del </a:t>
            </a:r>
            <a:r>
              <a:rPr lang="en-US" sz="1600" dirty="0" err="1"/>
              <a:t>Trabajo</a:t>
            </a:r>
            <a:r>
              <a:rPr lang="en-US" sz="1600" dirty="0"/>
              <a:t>) </a:t>
            </a:r>
            <a:r>
              <a:rPr lang="en-US" sz="1600" dirty="0" err="1"/>
              <a:t>en</a:t>
            </a:r>
            <a:r>
              <a:rPr lang="en-US" sz="1600" dirty="0"/>
              <a:t> </a:t>
            </a:r>
            <a:r>
              <a:rPr lang="en-US" sz="1600" dirty="0" err="1"/>
              <a:t>el</a:t>
            </a:r>
            <a:r>
              <a:rPr lang="en-US" sz="1600" dirty="0"/>
              <a:t> </a:t>
            </a:r>
            <a:r>
              <a:rPr lang="en-US" sz="1600" dirty="0" err="1"/>
              <a:t>cual</a:t>
            </a:r>
            <a:r>
              <a:rPr lang="en-US" sz="1600" dirty="0"/>
              <a:t> se </a:t>
            </a:r>
            <a:r>
              <a:rPr lang="en-US" sz="1600" dirty="0" err="1"/>
              <a:t>describen</a:t>
            </a:r>
            <a:r>
              <a:rPr lang="en-US" sz="1600" dirty="0"/>
              <a:t> y se </a:t>
            </a:r>
            <a:r>
              <a:rPr lang="en-US" sz="1600" dirty="0" err="1"/>
              <a:t>asignan</a:t>
            </a:r>
            <a:r>
              <a:rPr lang="en-US" sz="1600" dirty="0"/>
              <a:t> las </a:t>
            </a:r>
            <a:r>
              <a:rPr lang="en-US" sz="1600" dirty="0" err="1"/>
              <a:t>tareas</a:t>
            </a:r>
            <a:r>
              <a:rPr lang="en-US" sz="1600" dirty="0"/>
              <a:t> de </a:t>
            </a:r>
            <a:r>
              <a:rPr lang="en-US" sz="1600" dirty="0" err="1"/>
              <a:t>manera</a:t>
            </a:r>
            <a:r>
              <a:rPr lang="en-US" sz="1600" dirty="0"/>
              <a:t> </a:t>
            </a:r>
            <a:r>
              <a:rPr lang="en-US" sz="1600" dirty="0" err="1"/>
              <a:t>desglosada</a:t>
            </a:r>
            <a:r>
              <a:rPr lang="en-US" sz="1600" dirty="0"/>
              <a:t> para </a:t>
            </a:r>
            <a:r>
              <a:rPr lang="en-US" sz="1600" dirty="0" err="1"/>
              <a:t>obtener</a:t>
            </a:r>
            <a:r>
              <a:rPr lang="en-US" sz="1600" dirty="0"/>
              <a:t> </a:t>
            </a:r>
            <a:r>
              <a:rPr lang="en-US" sz="1600" dirty="0" err="1"/>
              <a:t>dicha</a:t>
            </a:r>
            <a:r>
              <a:rPr lang="en-US" sz="1600" dirty="0"/>
              <a:t> </a:t>
            </a:r>
            <a:r>
              <a:rPr lang="en-US" sz="1600" dirty="0" err="1"/>
              <a:t>duración</a:t>
            </a:r>
            <a:r>
              <a:rPr lang="en-US" sz="1600" dirty="0"/>
              <a:t>, o </a:t>
            </a:r>
            <a:r>
              <a:rPr lang="en-US" sz="1600" dirty="0" err="1"/>
              <a:t>también</a:t>
            </a:r>
            <a:r>
              <a:rPr lang="en-US" sz="1600" dirty="0"/>
              <a:t> </a:t>
            </a:r>
            <a:r>
              <a:rPr lang="en-US" sz="1600" dirty="0" err="1"/>
              <a:t>podemos</a:t>
            </a:r>
            <a:r>
              <a:rPr lang="en-US" sz="1600" dirty="0"/>
              <a:t> </a:t>
            </a:r>
            <a:r>
              <a:rPr lang="en-US" sz="1600" dirty="0" err="1"/>
              <a:t>pedir</a:t>
            </a:r>
            <a:r>
              <a:rPr lang="en-US" sz="1600" dirty="0"/>
              <a:t> la </a:t>
            </a:r>
            <a:r>
              <a:rPr lang="en-US" sz="1600" dirty="0" err="1"/>
              <a:t>opinión</a:t>
            </a:r>
            <a:r>
              <a:rPr lang="en-US" sz="1600" dirty="0"/>
              <a:t> de </a:t>
            </a:r>
            <a:r>
              <a:rPr lang="en-US" sz="1600" dirty="0" err="1"/>
              <a:t>los</a:t>
            </a:r>
            <a:r>
              <a:rPr lang="en-US" sz="1600" dirty="0"/>
              <a:t> </a:t>
            </a:r>
            <a:r>
              <a:rPr lang="en-US" sz="1600" dirty="0" err="1"/>
              <a:t>expertos</a:t>
            </a:r>
            <a:r>
              <a:rPr lang="en-US" sz="1600" dirty="0"/>
              <a:t> para </a:t>
            </a:r>
            <a:r>
              <a:rPr lang="en-US" sz="1600" dirty="0" err="1"/>
              <a:t>determinarla</a:t>
            </a:r>
            <a:r>
              <a:rPr lang="en-US" sz="1600" dirty="0"/>
              <a:t> de </a:t>
            </a:r>
            <a:r>
              <a:rPr lang="en-US" sz="1600" dirty="0" err="1"/>
              <a:t>manera</a:t>
            </a:r>
            <a:r>
              <a:rPr lang="en-US" sz="1600" dirty="0"/>
              <a:t> </a:t>
            </a:r>
            <a:r>
              <a:rPr lang="en-US" sz="1600" dirty="0" err="1"/>
              <a:t>más</a:t>
            </a:r>
            <a:r>
              <a:rPr lang="en-US" sz="1600" dirty="0"/>
              <a:t> real.</a:t>
            </a:r>
          </a:p>
        </p:txBody>
      </p:sp>
      <p:pic>
        <p:nvPicPr>
          <p:cNvPr id="6" name="Marcador de contenido 5" descr="Diagrama&#10;&#10;Descripción generada automáticamente">
            <a:extLst>
              <a:ext uri="{FF2B5EF4-FFF2-40B4-BE49-F238E27FC236}">
                <a16:creationId xmlns:a16="http://schemas.microsoft.com/office/drawing/2014/main" id="{D10829DD-C0ED-244D-B1A3-E27CDDC5168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43725" y="928422"/>
            <a:ext cx="5076825" cy="5921207"/>
          </a:xfrm>
          <a:prstGeom prst="rect">
            <a:avLst/>
          </a:prstGeom>
        </p:spPr>
      </p:pic>
      <p:sp>
        <p:nvSpPr>
          <p:cNvPr id="17" name="Rectangle 16">
            <a:extLst>
              <a:ext uri="{FF2B5EF4-FFF2-40B4-BE49-F238E27FC236}">
                <a16:creationId xmlns:a16="http://schemas.microsoft.com/office/drawing/2014/main" id="{529E760E-527D-4053-A309-F2BDE1250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6400800"/>
            <a:ext cx="12191999" cy="457198"/>
          </a:xfrm>
          <a:prstGeom prst="rect">
            <a:avLst/>
          </a:prstGeom>
          <a:gradFill>
            <a:gsLst>
              <a:gs pos="0">
                <a:schemeClr val="accent2"/>
              </a:gs>
              <a:gs pos="100000">
                <a:schemeClr val="accent6">
                  <a:lumMod val="75000"/>
                  <a:alpha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153D448-4ED1-429A-A28C-8316DE7CA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8"/>
            <a:ext cx="8153396" cy="448831"/>
          </a:xfrm>
          <a:prstGeom prst="rect">
            <a:avLst/>
          </a:prstGeom>
          <a:gradFill>
            <a:gsLst>
              <a:gs pos="0">
                <a:schemeClr val="accent5">
                  <a:alpha val="5000"/>
                </a:schemeClr>
              </a:gs>
              <a:gs pos="99000">
                <a:schemeClr val="accent5">
                  <a:alpha val="72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042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E01259-B072-7908-5E6D-0D42D482F42A}"/>
              </a:ext>
            </a:extLst>
          </p:cNvPr>
          <p:cNvSpPr>
            <a:spLocks noGrp="1"/>
          </p:cNvSpPr>
          <p:nvPr>
            <p:ph type="title"/>
          </p:nvPr>
        </p:nvSpPr>
        <p:spPr/>
        <p:txBody>
          <a:bodyPr/>
          <a:lstStyle/>
          <a:p>
            <a:r>
              <a:rPr lang="es-CL" dirty="0"/>
              <a:t>Necesidades ambientales</a:t>
            </a:r>
          </a:p>
        </p:txBody>
      </p:sp>
      <p:sp>
        <p:nvSpPr>
          <p:cNvPr id="5" name="Marcador de contenido 4">
            <a:extLst>
              <a:ext uri="{FF2B5EF4-FFF2-40B4-BE49-F238E27FC236}">
                <a16:creationId xmlns:a16="http://schemas.microsoft.com/office/drawing/2014/main" id="{2767AE20-7781-0916-5553-4F38A7AD3AFE}"/>
              </a:ext>
            </a:extLst>
          </p:cNvPr>
          <p:cNvSpPr>
            <a:spLocks noGrp="1"/>
          </p:cNvSpPr>
          <p:nvPr>
            <p:ph idx="1"/>
          </p:nvPr>
        </p:nvSpPr>
        <p:spPr/>
        <p:txBody>
          <a:bodyPr>
            <a:normAutofit fontScale="92500" lnSpcReduction="10000"/>
          </a:bodyPr>
          <a:lstStyle/>
          <a:p>
            <a:pPr lvl="1"/>
            <a:r>
              <a:rPr lang="es-ES" dirty="0"/>
              <a:t>Se especificarán las necesidades del ambiente de pruebas que son requeridas, con el propósito de poder ejecutar las pruebas al proyecto y así determinar la calidad del mismo. Estas necesidades de dividen en:</a:t>
            </a:r>
          </a:p>
          <a:p>
            <a:pPr lvl="2"/>
            <a:r>
              <a:rPr lang="es-CL" dirty="0"/>
              <a:t>Hardware</a:t>
            </a:r>
          </a:p>
          <a:p>
            <a:pPr lvl="2"/>
            <a:r>
              <a:rPr lang="es-CL" dirty="0"/>
              <a:t>Planeación de costos</a:t>
            </a:r>
          </a:p>
          <a:p>
            <a:pPr lvl="2"/>
            <a:r>
              <a:rPr lang="es-CL" dirty="0"/>
              <a:t>Sistemas bajo pruebas</a:t>
            </a:r>
          </a:p>
          <a:p>
            <a:pPr lvl="2"/>
            <a:r>
              <a:rPr lang="es-CL" dirty="0"/>
              <a:t>Test-</a:t>
            </a:r>
            <a:r>
              <a:rPr lang="es-CL" dirty="0" err="1"/>
              <a:t>ware</a:t>
            </a:r>
            <a:endParaRPr lang="es-CL" dirty="0"/>
          </a:p>
          <a:p>
            <a:pPr lvl="2"/>
            <a:r>
              <a:rPr lang="es-CL" dirty="0"/>
              <a:t>Capacitaciones</a:t>
            </a:r>
          </a:p>
          <a:p>
            <a:pPr lvl="2"/>
            <a:r>
              <a:rPr lang="es-CL" dirty="0"/>
              <a:t>Riesgos</a:t>
            </a:r>
          </a:p>
          <a:p>
            <a:pPr lvl="2"/>
            <a:r>
              <a:rPr lang="es-CL" dirty="0"/>
              <a:t>Laboratorios de usabilidad</a:t>
            </a:r>
          </a:p>
        </p:txBody>
      </p:sp>
    </p:spTree>
    <p:extLst>
      <p:ext uri="{BB962C8B-B14F-4D97-AF65-F5344CB8AC3E}">
        <p14:creationId xmlns:p14="http://schemas.microsoft.com/office/powerpoint/2010/main" val="1437424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DAAE33-2845-7D40-E8FF-81BAA30F4BBD}"/>
              </a:ext>
            </a:extLst>
          </p:cNvPr>
          <p:cNvSpPr>
            <a:spLocks noGrp="1"/>
          </p:cNvSpPr>
          <p:nvPr>
            <p:ph type="title"/>
          </p:nvPr>
        </p:nvSpPr>
        <p:spPr/>
        <p:txBody>
          <a:bodyPr/>
          <a:lstStyle/>
          <a:p>
            <a:r>
              <a:rPr lang="es-CL" dirty="0"/>
              <a:t>hardware</a:t>
            </a:r>
          </a:p>
        </p:txBody>
      </p:sp>
      <p:sp>
        <p:nvSpPr>
          <p:cNvPr id="3" name="Marcador de contenido 2">
            <a:extLst>
              <a:ext uri="{FF2B5EF4-FFF2-40B4-BE49-F238E27FC236}">
                <a16:creationId xmlns:a16="http://schemas.microsoft.com/office/drawing/2014/main" id="{8EFE6A4B-E7B2-2DFF-5849-6BB03E85A832}"/>
              </a:ext>
            </a:extLst>
          </p:cNvPr>
          <p:cNvSpPr>
            <a:spLocks noGrp="1"/>
          </p:cNvSpPr>
          <p:nvPr>
            <p:ph idx="1"/>
          </p:nvPr>
        </p:nvSpPr>
        <p:spPr/>
        <p:txBody>
          <a:bodyPr>
            <a:normAutofit fontScale="92500" lnSpcReduction="20000"/>
          </a:bodyPr>
          <a:lstStyle/>
          <a:p>
            <a:pPr algn="l"/>
            <a:r>
              <a:rPr lang="es-ES" b="0" i="0" dirty="0">
                <a:solidFill>
                  <a:srgbClr val="333333"/>
                </a:solidFill>
                <a:effectLst/>
                <a:latin typeface="+mj-lt"/>
              </a:rPr>
              <a:t>Se especifican los equipos tecnológicos que son requeridos para poder llevar a cabo nuestras pruebas de software en el proyecto, las necesidades del hardware comienzan desde el análisis de requerimientos, diseños de pruebas, administración de pruebas, ejecución de pruebas y algún otro dispositivo necesario que es parte fundamental del proyecto.</a:t>
            </a:r>
          </a:p>
          <a:p>
            <a:pPr algn="l"/>
            <a:r>
              <a:rPr lang="es-ES" b="0" i="0" dirty="0">
                <a:solidFill>
                  <a:srgbClr val="333333"/>
                </a:solidFill>
                <a:effectLst/>
                <a:latin typeface="+mj-lt"/>
              </a:rPr>
              <a:t>Debes de considerar que los equipos y/o dispositivos con los que no se cuentan, que tan requeridos son, para ello te debes de contestar las siguientes preguntas: ¿Es requerido el equipo y/o dispositivo?, ¿Urge la adquisición del equipo y/o dispositivo que es requerido?, con el objetivo de justificar porque es necesario la adquisición del equipo y/o dispositivo, de esta manera los involucrados en el proyecto podrán determinar que parte realiza la adquisición del hardware.</a:t>
            </a:r>
          </a:p>
          <a:p>
            <a:endParaRPr lang="es-CL" dirty="0"/>
          </a:p>
        </p:txBody>
      </p:sp>
    </p:spTree>
    <p:extLst>
      <p:ext uri="{BB962C8B-B14F-4D97-AF65-F5344CB8AC3E}">
        <p14:creationId xmlns:p14="http://schemas.microsoft.com/office/powerpoint/2010/main" val="2302505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DA4DD0-0E8D-2675-1240-C4123F01D071}"/>
              </a:ext>
            </a:extLst>
          </p:cNvPr>
          <p:cNvSpPr>
            <a:spLocks noGrp="1"/>
          </p:cNvSpPr>
          <p:nvPr>
            <p:ph type="title"/>
          </p:nvPr>
        </p:nvSpPr>
        <p:spPr/>
        <p:txBody>
          <a:bodyPr/>
          <a:lstStyle/>
          <a:p>
            <a:r>
              <a:rPr lang="es-CL" dirty="0"/>
              <a:t>¿Cuál es su objetivo?</a:t>
            </a:r>
          </a:p>
        </p:txBody>
      </p:sp>
      <p:sp>
        <p:nvSpPr>
          <p:cNvPr id="3" name="Marcador de contenido 2">
            <a:extLst>
              <a:ext uri="{FF2B5EF4-FFF2-40B4-BE49-F238E27FC236}">
                <a16:creationId xmlns:a16="http://schemas.microsoft.com/office/drawing/2014/main" id="{0069F213-D27E-8D9A-4483-1C066FD4ADB3}"/>
              </a:ext>
            </a:extLst>
          </p:cNvPr>
          <p:cNvSpPr>
            <a:spLocks noGrp="1"/>
          </p:cNvSpPr>
          <p:nvPr>
            <p:ph idx="1"/>
          </p:nvPr>
        </p:nvSpPr>
        <p:spPr/>
        <p:txBody>
          <a:bodyPr/>
          <a:lstStyle/>
          <a:p>
            <a:r>
              <a:rPr lang="es-ES" dirty="0"/>
              <a:t>El plan de pruebas tiene como objetivo orientar el esfuerzo de pruebas, identificando y detallando las pruebas más importantes, para que el equipo de QA (</a:t>
            </a:r>
            <a:r>
              <a:rPr lang="es-ES" dirty="0" err="1"/>
              <a:t>Quality</a:t>
            </a:r>
            <a:r>
              <a:rPr lang="es-ES" dirty="0"/>
              <a:t> </a:t>
            </a:r>
            <a:r>
              <a:rPr lang="es-ES" dirty="0" err="1"/>
              <a:t>Assurance</a:t>
            </a:r>
            <a:r>
              <a:rPr lang="es-ES" dirty="0"/>
              <a:t>) pueda enfocarse en su ejecución y pueda responder de forma adecuada a los cambios que tiene el proyecto.</a:t>
            </a:r>
            <a:endParaRPr lang="es-CL" dirty="0"/>
          </a:p>
        </p:txBody>
      </p:sp>
    </p:spTree>
    <p:extLst>
      <p:ext uri="{BB962C8B-B14F-4D97-AF65-F5344CB8AC3E}">
        <p14:creationId xmlns:p14="http://schemas.microsoft.com/office/powerpoint/2010/main" val="3355145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E2B69A-3F9C-A013-5B78-AC84BCE5F8BE}"/>
              </a:ext>
            </a:extLst>
          </p:cNvPr>
          <p:cNvSpPr>
            <a:spLocks noGrp="1"/>
          </p:cNvSpPr>
          <p:nvPr>
            <p:ph type="title"/>
          </p:nvPr>
        </p:nvSpPr>
        <p:spPr/>
        <p:txBody>
          <a:bodyPr/>
          <a:lstStyle/>
          <a:p>
            <a:r>
              <a:rPr lang="es-CL" dirty="0"/>
              <a:t>Planeación de costos</a:t>
            </a:r>
          </a:p>
        </p:txBody>
      </p:sp>
      <p:sp>
        <p:nvSpPr>
          <p:cNvPr id="3" name="Marcador de contenido 2">
            <a:extLst>
              <a:ext uri="{FF2B5EF4-FFF2-40B4-BE49-F238E27FC236}">
                <a16:creationId xmlns:a16="http://schemas.microsoft.com/office/drawing/2014/main" id="{E0FDC17F-B802-E5A4-E55F-15504A882AAC}"/>
              </a:ext>
            </a:extLst>
          </p:cNvPr>
          <p:cNvSpPr>
            <a:spLocks noGrp="1"/>
          </p:cNvSpPr>
          <p:nvPr>
            <p:ph idx="1"/>
          </p:nvPr>
        </p:nvSpPr>
        <p:spPr/>
        <p:txBody>
          <a:bodyPr/>
          <a:lstStyle/>
          <a:p>
            <a:r>
              <a:rPr lang="es-ES" dirty="0"/>
              <a:t>Se debe tener en cuenta el costo de la implementación de las pruebas en el proyecto. </a:t>
            </a:r>
          </a:p>
          <a:p>
            <a:r>
              <a:rPr lang="es-ES" dirty="0"/>
              <a:t>El costo es uno de los indicadores más importantes a considerar en el plan, por lo tanto, mientras más eficiente sea esta labor, menos recursos se invertirán en la ejecución de las pruebas y, por lo tanto, menor será la cuantía de los gastos. Toma en cuenta los recursos humanos, costo de capacitaciones, cursos, insumos materiales; como puede ser papel, tinta etc. Es importante que clasifiques los tipos de recursos para una mejor organización y presentación de los mismos.</a:t>
            </a:r>
            <a:endParaRPr lang="es-CL" dirty="0"/>
          </a:p>
        </p:txBody>
      </p:sp>
    </p:spTree>
    <p:extLst>
      <p:ext uri="{BB962C8B-B14F-4D97-AF65-F5344CB8AC3E}">
        <p14:creationId xmlns:p14="http://schemas.microsoft.com/office/powerpoint/2010/main" val="3559466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1D90C0-B978-9035-6288-032AA02B9332}"/>
              </a:ext>
            </a:extLst>
          </p:cNvPr>
          <p:cNvSpPr>
            <a:spLocks noGrp="1"/>
          </p:cNvSpPr>
          <p:nvPr>
            <p:ph type="title"/>
          </p:nvPr>
        </p:nvSpPr>
        <p:spPr/>
        <p:txBody>
          <a:bodyPr/>
          <a:lstStyle/>
          <a:p>
            <a:r>
              <a:rPr lang="es-CL" dirty="0"/>
              <a:t>Sistema bajo pruebas</a:t>
            </a:r>
          </a:p>
        </p:txBody>
      </p:sp>
      <p:sp>
        <p:nvSpPr>
          <p:cNvPr id="3" name="Marcador de contenido 2">
            <a:extLst>
              <a:ext uri="{FF2B5EF4-FFF2-40B4-BE49-F238E27FC236}">
                <a16:creationId xmlns:a16="http://schemas.microsoft.com/office/drawing/2014/main" id="{61742604-C807-3E88-983E-3BCB0F15D556}"/>
              </a:ext>
            </a:extLst>
          </p:cNvPr>
          <p:cNvSpPr>
            <a:spLocks noGrp="1"/>
          </p:cNvSpPr>
          <p:nvPr>
            <p:ph idx="1"/>
          </p:nvPr>
        </p:nvSpPr>
        <p:spPr/>
        <p:txBody>
          <a:bodyPr/>
          <a:lstStyle/>
          <a:p>
            <a:r>
              <a:rPr lang="es-ES" dirty="0"/>
              <a:t>El sistema bajo pruebas por sus siglas en inglés SUT (</a:t>
            </a:r>
            <a:r>
              <a:rPr lang="es-ES" dirty="0" err="1"/>
              <a:t>System</a:t>
            </a:r>
            <a:r>
              <a:rPr lang="es-ES" dirty="0"/>
              <a:t> </a:t>
            </a:r>
            <a:r>
              <a:rPr lang="es-ES" dirty="0" err="1"/>
              <a:t>Under</a:t>
            </a:r>
            <a:r>
              <a:rPr lang="es-ES" dirty="0"/>
              <a:t> Test), se refiere al sistema o modulo del sistema que está siendo probado para su funcionamiento correcto. Es importante considerar la distribución de los módulos en los cuales el proyecto se organizó y la integración de los mismos. El propósito de esta sección es tener bien claro cuáles son los módulos a probar, los  requerimientos del proyecto por módulo y los casos de prueba para cada módulo.</a:t>
            </a:r>
            <a:endParaRPr lang="es-CL" dirty="0"/>
          </a:p>
        </p:txBody>
      </p:sp>
    </p:spTree>
    <p:extLst>
      <p:ext uri="{BB962C8B-B14F-4D97-AF65-F5344CB8AC3E}">
        <p14:creationId xmlns:p14="http://schemas.microsoft.com/office/powerpoint/2010/main" val="25394641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3428C2-4B85-62E3-ECD7-33013D337792}"/>
              </a:ext>
            </a:extLst>
          </p:cNvPr>
          <p:cNvSpPr>
            <a:spLocks noGrp="1"/>
          </p:cNvSpPr>
          <p:nvPr>
            <p:ph type="title"/>
          </p:nvPr>
        </p:nvSpPr>
        <p:spPr/>
        <p:txBody>
          <a:bodyPr/>
          <a:lstStyle/>
          <a:p>
            <a:r>
              <a:rPr lang="es-CL" dirty="0"/>
              <a:t>Test-</a:t>
            </a:r>
            <a:r>
              <a:rPr lang="es-CL" dirty="0" err="1"/>
              <a:t>ware</a:t>
            </a:r>
            <a:endParaRPr lang="es-CL" dirty="0"/>
          </a:p>
        </p:txBody>
      </p:sp>
      <p:sp>
        <p:nvSpPr>
          <p:cNvPr id="3" name="Marcador de contenido 2">
            <a:extLst>
              <a:ext uri="{FF2B5EF4-FFF2-40B4-BE49-F238E27FC236}">
                <a16:creationId xmlns:a16="http://schemas.microsoft.com/office/drawing/2014/main" id="{D7DEE9E1-34CD-56BF-268C-A34B59576FEF}"/>
              </a:ext>
            </a:extLst>
          </p:cNvPr>
          <p:cNvSpPr>
            <a:spLocks noGrp="1"/>
          </p:cNvSpPr>
          <p:nvPr>
            <p:ph idx="1"/>
          </p:nvPr>
        </p:nvSpPr>
        <p:spPr/>
        <p:txBody>
          <a:bodyPr>
            <a:normAutofit/>
          </a:bodyPr>
          <a:lstStyle/>
          <a:p>
            <a:r>
              <a:rPr lang="es-ES" dirty="0"/>
              <a:t>Se solicitan los artefactos que son requeridos para la ejecución del proceso de pruebas, se debe de considerar la configuración del ambiente de pruebas, los privilegios de los diferentes usuarios que van a interactuar con el sistema, los accesos a bases de datos, guías de pruebas, casos de prueba y la documentación especifica del proyecto.</a:t>
            </a:r>
          </a:p>
        </p:txBody>
      </p:sp>
    </p:spTree>
    <p:extLst>
      <p:ext uri="{BB962C8B-B14F-4D97-AF65-F5344CB8AC3E}">
        <p14:creationId xmlns:p14="http://schemas.microsoft.com/office/powerpoint/2010/main" val="1338169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0B8F27-4CD3-56BA-4581-87FCCEC57403}"/>
              </a:ext>
            </a:extLst>
          </p:cNvPr>
          <p:cNvSpPr>
            <a:spLocks noGrp="1"/>
          </p:cNvSpPr>
          <p:nvPr>
            <p:ph type="title"/>
          </p:nvPr>
        </p:nvSpPr>
        <p:spPr/>
        <p:txBody>
          <a:bodyPr/>
          <a:lstStyle/>
          <a:p>
            <a:r>
              <a:rPr lang="es-CL" dirty="0"/>
              <a:t>Capacitaciones</a:t>
            </a:r>
          </a:p>
        </p:txBody>
      </p:sp>
      <p:sp>
        <p:nvSpPr>
          <p:cNvPr id="3" name="Marcador de contenido 2">
            <a:extLst>
              <a:ext uri="{FF2B5EF4-FFF2-40B4-BE49-F238E27FC236}">
                <a16:creationId xmlns:a16="http://schemas.microsoft.com/office/drawing/2014/main" id="{14E45B25-5452-4E31-01FE-6C9C92799131}"/>
              </a:ext>
            </a:extLst>
          </p:cNvPr>
          <p:cNvSpPr>
            <a:spLocks noGrp="1"/>
          </p:cNvSpPr>
          <p:nvPr>
            <p:ph idx="1"/>
          </p:nvPr>
        </p:nvSpPr>
        <p:spPr/>
        <p:txBody>
          <a:bodyPr/>
          <a:lstStyle/>
          <a:p>
            <a:r>
              <a:rPr lang="es-ES" dirty="0"/>
              <a:t>En esta sección se deben de especificar las capacitaciones requeridas para los integrantes del equipo, el objetivo principal de esta sección es determinar a qué personas del equipo serán capacitadas. Se debe de considerar las capacitaciones de carácter autodidacta. Es importante considerar al instructor, las personas que recibirán la capacitación, así como los temas, las fechas de inicio y fin, la duración en horas y su costo.</a:t>
            </a:r>
            <a:endParaRPr lang="es-CL" dirty="0"/>
          </a:p>
        </p:txBody>
      </p:sp>
    </p:spTree>
    <p:extLst>
      <p:ext uri="{BB962C8B-B14F-4D97-AF65-F5344CB8AC3E}">
        <p14:creationId xmlns:p14="http://schemas.microsoft.com/office/powerpoint/2010/main" val="4016292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172B37-C6BA-6F55-3FA5-C55515C7FB3F}"/>
              </a:ext>
            </a:extLst>
          </p:cNvPr>
          <p:cNvSpPr>
            <a:spLocks noGrp="1"/>
          </p:cNvSpPr>
          <p:nvPr>
            <p:ph type="title"/>
          </p:nvPr>
        </p:nvSpPr>
        <p:spPr/>
        <p:txBody>
          <a:bodyPr/>
          <a:lstStyle/>
          <a:p>
            <a:r>
              <a:rPr lang="es-CL" dirty="0"/>
              <a:t>Riesgos</a:t>
            </a:r>
          </a:p>
        </p:txBody>
      </p:sp>
      <p:sp>
        <p:nvSpPr>
          <p:cNvPr id="3" name="Marcador de contenido 2">
            <a:extLst>
              <a:ext uri="{FF2B5EF4-FFF2-40B4-BE49-F238E27FC236}">
                <a16:creationId xmlns:a16="http://schemas.microsoft.com/office/drawing/2014/main" id="{7E6A8205-6A32-3FBA-6819-A069DA49DC30}"/>
              </a:ext>
            </a:extLst>
          </p:cNvPr>
          <p:cNvSpPr>
            <a:spLocks noGrp="1"/>
          </p:cNvSpPr>
          <p:nvPr>
            <p:ph idx="1"/>
          </p:nvPr>
        </p:nvSpPr>
        <p:spPr/>
        <p:txBody>
          <a:bodyPr>
            <a:normAutofit/>
          </a:bodyPr>
          <a:lstStyle/>
          <a:p>
            <a:r>
              <a:rPr lang="es-ES" dirty="0"/>
              <a:t>Identificar y tener las acciones preventivas y correctivas de los riesgos anteriormente definidos, nos permiten tomar decisiones rápidas  y eficientes, porque anteriormente ya se realizó el análisis de los riesgos y sus acciones a tomar. Es importante que al documentar los riesgos sea de manera organizada y entendible para todos los involucrados del proyecto. A continuación te comentare algunas secciones para la organización de los riesgos que son: Id Riesgo, Nombre, Descripción, Estado inicial, Consecuencias, Probabilidad de ocurrencia, impacto, prioridad, clasificación, síntomas, tolerancias, acciones preventivas y correctivas.</a:t>
            </a:r>
            <a:endParaRPr lang="es-CL" dirty="0"/>
          </a:p>
        </p:txBody>
      </p:sp>
    </p:spTree>
    <p:extLst>
      <p:ext uri="{BB962C8B-B14F-4D97-AF65-F5344CB8AC3E}">
        <p14:creationId xmlns:p14="http://schemas.microsoft.com/office/powerpoint/2010/main" val="658354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F5A8AE-B9C9-B1FD-894F-C3DB3B3AD030}"/>
              </a:ext>
            </a:extLst>
          </p:cNvPr>
          <p:cNvSpPr>
            <a:spLocks noGrp="1"/>
          </p:cNvSpPr>
          <p:nvPr>
            <p:ph type="title"/>
          </p:nvPr>
        </p:nvSpPr>
        <p:spPr/>
        <p:txBody>
          <a:bodyPr/>
          <a:lstStyle/>
          <a:p>
            <a:r>
              <a:rPr lang="es-CL" dirty="0"/>
              <a:t>Laboratorios de usabilidad</a:t>
            </a:r>
          </a:p>
        </p:txBody>
      </p:sp>
      <p:sp>
        <p:nvSpPr>
          <p:cNvPr id="3" name="Marcador de contenido 2">
            <a:extLst>
              <a:ext uri="{FF2B5EF4-FFF2-40B4-BE49-F238E27FC236}">
                <a16:creationId xmlns:a16="http://schemas.microsoft.com/office/drawing/2014/main" id="{460E57A6-5512-FAFE-EFAD-663214112270}"/>
              </a:ext>
            </a:extLst>
          </p:cNvPr>
          <p:cNvSpPr>
            <a:spLocks noGrp="1"/>
          </p:cNvSpPr>
          <p:nvPr>
            <p:ph idx="1"/>
          </p:nvPr>
        </p:nvSpPr>
        <p:spPr/>
        <p:txBody>
          <a:bodyPr>
            <a:normAutofit/>
          </a:bodyPr>
          <a:lstStyle/>
          <a:p>
            <a:r>
              <a:rPr lang="es-ES" dirty="0"/>
              <a:t>Se especificarán las citas (juntas) requeridas en todo el proyecto, las citas se pueden tener de clasificación externa que son con el cliente o internas que son con los integrantes del equipo, es importante determinar las citas y su objetivos de cada una ya que pueden ser para presentación y validación de diseño de pruebas, como aclaraciones con las reglas de negocio, requerimientos, etc. Algunas opciones de definición son: cita, clasificación, descripción, duración, fecha y los usuarios.</a:t>
            </a:r>
          </a:p>
        </p:txBody>
      </p:sp>
    </p:spTree>
    <p:extLst>
      <p:ext uri="{BB962C8B-B14F-4D97-AF65-F5344CB8AC3E}">
        <p14:creationId xmlns:p14="http://schemas.microsoft.com/office/powerpoint/2010/main" val="6867320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ídeo 4">
            <a:extLst>
              <a:ext uri="{FF2B5EF4-FFF2-40B4-BE49-F238E27FC236}">
                <a16:creationId xmlns:a16="http://schemas.microsoft.com/office/drawing/2014/main" id="{552EAC85-1DD0-703B-3EFA-072A2E1F3B8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54F04D94-5D02-443B-801E-0CAC1D4EBF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6400372"/>
            <a:ext cx="12192000" cy="456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57DA40C-10B8-4678-8433-AA03ED65E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7C45E8B7-51D6-E24C-6C47-DD0796A2024B}"/>
              </a:ext>
            </a:extLst>
          </p:cNvPr>
          <p:cNvSpPr>
            <a:spLocks noGrp="1"/>
          </p:cNvSpPr>
          <p:nvPr>
            <p:ph type="ctrTitle"/>
          </p:nvPr>
        </p:nvSpPr>
        <p:spPr>
          <a:xfrm>
            <a:off x="751114" y="620486"/>
            <a:ext cx="5344886" cy="4062547"/>
          </a:xfrm>
        </p:spPr>
        <p:txBody>
          <a:bodyPr anchor="b">
            <a:normAutofit/>
          </a:bodyPr>
          <a:lstStyle/>
          <a:p>
            <a:pPr algn="l"/>
            <a:r>
              <a:rPr lang="es-CL" dirty="0">
                <a:solidFill>
                  <a:schemeClr val="bg1"/>
                </a:solidFill>
              </a:rPr>
              <a:t>Elementos a considerar para un plan de pruebas</a:t>
            </a:r>
          </a:p>
        </p:txBody>
      </p:sp>
      <p:sp>
        <p:nvSpPr>
          <p:cNvPr id="3" name="Marcador de contenido 2">
            <a:extLst>
              <a:ext uri="{FF2B5EF4-FFF2-40B4-BE49-F238E27FC236}">
                <a16:creationId xmlns:a16="http://schemas.microsoft.com/office/drawing/2014/main" id="{A10EE637-5CE5-E6BF-D193-27DDE8B5F85C}"/>
              </a:ext>
            </a:extLst>
          </p:cNvPr>
          <p:cNvSpPr>
            <a:spLocks noGrp="1"/>
          </p:cNvSpPr>
          <p:nvPr>
            <p:ph type="subTitle" idx="1"/>
          </p:nvPr>
        </p:nvSpPr>
        <p:spPr>
          <a:xfrm>
            <a:off x="751114" y="4918166"/>
            <a:ext cx="4781006" cy="1136468"/>
          </a:xfrm>
        </p:spPr>
        <p:txBody>
          <a:bodyPr>
            <a:normAutofit/>
          </a:bodyPr>
          <a:lstStyle/>
          <a:p>
            <a:pPr algn="l"/>
            <a:r>
              <a:rPr lang="es-ES">
                <a:solidFill>
                  <a:schemeClr val="bg1"/>
                </a:solidFill>
              </a:rPr>
              <a:t>.</a:t>
            </a:r>
            <a:endParaRPr lang="es-CL">
              <a:solidFill>
                <a:schemeClr val="bg1"/>
              </a:solidFill>
            </a:endParaRPr>
          </a:p>
          <a:p>
            <a:pPr algn="l"/>
            <a:endParaRPr lang="es-CL">
              <a:solidFill>
                <a:schemeClr val="bg1"/>
              </a:solidFill>
            </a:endParaRPr>
          </a:p>
        </p:txBody>
      </p:sp>
      <p:sp>
        <p:nvSpPr>
          <p:cNvPr id="15" name="Rectangle 14">
            <a:extLst>
              <a:ext uri="{FF2B5EF4-FFF2-40B4-BE49-F238E27FC236}">
                <a16:creationId xmlns:a16="http://schemas.microsoft.com/office/drawing/2014/main" id="{6FF3D9AA-2746-40BA-A174-3C45EA458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0BF160C-EC5F-45F5-9B8D-197AFA37B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6129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0C327F-B0F7-0E5F-A42A-6DAAC8F2ECF4}"/>
              </a:ext>
            </a:extLst>
          </p:cNvPr>
          <p:cNvSpPr>
            <a:spLocks noGrp="1"/>
          </p:cNvSpPr>
          <p:nvPr>
            <p:ph type="title"/>
          </p:nvPr>
        </p:nvSpPr>
        <p:spPr/>
        <p:txBody>
          <a:bodyPr/>
          <a:lstStyle/>
          <a:p>
            <a:r>
              <a:rPr lang="es-CL" dirty="0"/>
              <a:t> </a:t>
            </a:r>
          </a:p>
        </p:txBody>
      </p:sp>
      <p:sp>
        <p:nvSpPr>
          <p:cNvPr id="3" name="Marcador de contenido 2">
            <a:extLst>
              <a:ext uri="{FF2B5EF4-FFF2-40B4-BE49-F238E27FC236}">
                <a16:creationId xmlns:a16="http://schemas.microsoft.com/office/drawing/2014/main" id="{630E7604-7A42-E2AD-9B30-503356908F9C}"/>
              </a:ext>
            </a:extLst>
          </p:cNvPr>
          <p:cNvSpPr>
            <a:spLocks noGrp="1"/>
          </p:cNvSpPr>
          <p:nvPr>
            <p:ph idx="1"/>
          </p:nvPr>
        </p:nvSpPr>
        <p:spPr/>
        <p:txBody>
          <a:bodyPr>
            <a:normAutofit lnSpcReduction="10000"/>
          </a:bodyPr>
          <a:lstStyle/>
          <a:p>
            <a:r>
              <a:rPr lang="es-ES" dirty="0"/>
              <a:t>Es importante destacar que cada empresa dedicada a las pruebas de software puede tener diferentes secciones que conformen su Plan de Pruebas de Software, ya que cada empresa determina sus procesos, sus diseños y sus documentos de acuerdo a sus necesidades</a:t>
            </a:r>
          </a:p>
          <a:p>
            <a:r>
              <a:rPr lang="es-ES" dirty="0"/>
              <a:t>Es importante que el analista encargado de construir el plan de pruebas obtenga la siguiente información del proyecto:</a:t>
            </a:r>
          </a:p>
          <a:p>
            <a:pPr lvl="1"/>
            <a:r>
              <a:rPr lang="es-ES" dirty="0"/>
              <a:t>Objetivos de negocio que tiene que cumplir el software</a:t>
            </a:r>
          </a:p>
          <a:p>
            <a:pPr lvl="1"/>
            <a:r>
              <a:rPr lang="es-ES" dirty="0"/>
              <a:t>Calendario del proyecto</a:t>
            </a:r>
          </a:p>
          <a:p>
            <a:pPr lvl="1"/>
            <a:r>
              <a:rPr lang="es-ES" dirty="0"/>
              <a:t>Metodología de desarrollo</a:t>
            </a:r>
            <a:endParaRPr lang="es-CL" dirty="0"/>
          </a:p>
        </p:txBody>
      </p:sp>
    </p:spTree>
    <p:extLst>
      <p:ext uri="{BB962C8B-B14F-4D97-AF65-F5344CB8AC3E}">
        <p14:creationId xmlns:p14="http://schemas.microsoft.com/office/powerpoint/2010/main" val="700535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19F4F2-2501-752C-A400-96C2917B571C}"/>
              </a:ext>
            </a:extLst>
          </p:cNvPr>
          <p:cNvSpPr>
            <a:spLocks noGrp="1"/>
          </p:cNvSpPr>
          <p:nvPr>
            <p:ph type="title"/>
          </p:nvPr>
        </p:nvSpPr>
        <p:spPr/>
        <p:txBody>
          <a:bodyPr/>
          <a:lstStyle/>
          <a:p>
            <a:r>
              <a:rPr lang="es-CL" dirty="0"/>
              <a:t>Objetivos de negocio</a:t>
            </a:r>
          </a:p>
        </p:txBody>
      </p:sp>
      <p:sp>
        <p:nvSpPr>
          <p:cNvPr id="3" name="Marcador de contenido 2">
            <a:extLst>
              <a:ext uri="{FF2B5EF4-FFF2-40B4-BE49-F238E27FC236}">
                <a16:creationId xmlns:a16="http://schemas.microsoft.com/office/drawing/2014/main" id="{EB1C024E-628C-ABC1-30B2-2EFF833A7AB9}"/>
              </a:ext>
            </a:extLst>
          </p:cNvPr>
          <p:cNvSpPr>
            <a:spLocks noGrp="1"/>
          </p:cNvSpPr>
          <p:nvPr>
            <p:ph idx="1"/>
          </p:nvPr>
        </p:nvSpPr>
        <p:spPr/>
        <p:txBody>
          <a:bodyPr/>
          <a:lstStyle/>
          <a:p>
            <a:r>
              <a:rPr lang="es-ES" dirty="0"/>
              <a:t>Tener en claro los objetivos de negocios nos permite crear un plan organizado que aporte valor al proyecto y a los equipos y que esté orientado al cumplimiento de resultados. Cada prueba que se realice tiene que estar alineada a uno o más objetivos de negocio.</a:t>
            </a:r>
            <a:endParaRPr lang="es-CL" dirty="0"/>
          </a:p>
        </p:txBody>
      </p:sp>
    </p:spTree>
    <p:extLst>
      <p:ext uri="{BB962C8B-B14F-4D97-AF65-F5344CB8AC3E}">
        <p14:creationId xmlns:p14="http://schemas.microsoft.com/office/powerpoint/2010/main" val="1332677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2DDCCE-BCFA-85C9-3F84-04C7D9E4CEA0}"/>
              </a:ext>
            </a:extLst>
          </p:cNvPr>
          <p:cNvSpPr>
            <a:spLocks noGrp="1"/>
          </p:cNvSpPr>
          <p:nvPr>
            <p:ph type="title"/>
          </p:nvPr>
        </p:nvSpPr>
        <p:spPr/>
        <p:txBody>
          <a:bodyPr/>
          <a:lstStyle/>
          <a:p>
            <a:r>
              <a:rPr lang="es-CL" dirty="0"/>
              <a:t>Calendario del proyecto</a:t>
            </a:r>
          </a:p>
        </p:txBody>
      </p:sp>
      <p:sp>
        <p:nvSpPr>
          <p:cNvPr id="3" name="Marcador de contenido 2">
            <a:extLst>
              <a:ext uri="{FF2B5EF4-FFF2-40B4-BE49-F238E27FC236}">
                <a16:creationId xmlns:a16="http://schemas.microsoft.com/office/drawing/2014/main" id="{CA59850F-65A4-77D1-903B-0339D7C4C652}"/>
              </a:ext>
            </a:extLst>
          </p:cNvPr>
          <p:cNvSpPr>
            <a:spLocks noGrp="1"/>
          </p:cNvSpPr>
          <p:nvPr>
            <p:ph idx="1"/>
          </p:nvPr>
        </p:nvSpPr>
        <p:spPr/>
        <p:txBody>
          <a:bodyPr>
            <a:normAutofit fontScale="92500"/>
          </a:bodyPr>
          <a:lstStyle/>
          <a:p>
            <a:r>
              <a:rPr lang="es-ES" dirty="0"/>
              <a:t>Conocer las fechas del proyecto es importante para planificar cuándo se podrá realizar los diferentes tipos de pruebas. Por ejemplo, al inicio del proyecto es importante enfocar el esfuerzo de pruebas en los requerimientos, validar que los mismos sean claros, entendibles y que se puedan diseñar pruebas para comprobar su cumplimiento.</a:t>
            </a:r>
          </a:p>
          <a:p>
            <a:r>
              <a:rPr lang="es-ES" dirty="0"/>
              <a:t>En las siguientes fases, el foco deberá ir cambiando hacia las pruebas funcionales y pruebas de UX mientras se comienzan a planificar las pruebas no funcionales, como son las de rendimiento. Para esto es importante coordinar con desarrollo el momento en que los componentes críticos de la arquitectura del sistema estén implementados para medir lo antes posible su respuesta frente a carga.</a:t>
            </a:r>
            <a:endParaRPr lang="es-CL" dirty="0"/>
          </a:p>
        </p:txBody>
      </p:sp>
    </p:spTree>
    <p:extLst>
      <p:ext uri="{BB962C8B-B14F-4D97-AF65-F5344CB8AC3E}">
        <p14:creationId xmlns:p14="http://schemas.microsoft.com/office/powerpoint/2010/main" val="3431153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23DF24-8E9A-4AD0-93DF-A82A416667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D7118399-A5EF-1308-59A7-548E3965C202}"/>
              </a:ext>
            </a:extLst>
          </p:cNvPr>
          <p:cNvSpPr>
            <a:spLocks noGrp="1"/>
          </p:cNvSpPr>
          <p:nvPr>
            <p:ph type="ctrTitle"/>
          </p:nvPr>
        </p:nvSpPr>
        <p:spPr>
          <a:xfrm>
            <a:off x="6633768" y="3968153"/>
            <a:ext cx="4978735" cy="1995326"/>
          </a:xfrm>
        </p:spPr>
        <p:txBody>
          <a:bodyPr>
            <a:normAutofit/>
          </a:bodyPr>
          <a:lstStyle/>
          <a:p>
            <a:pPr algn="r"/>
            <a:r>
              <a:rPr lang="es-CL" sz="3600"/>
              <a:t>Componentes de un plan de pruebas</a:t>
            </a:r>
          </a:p>
        </p:txBody>
      </p:sp>
      <p:sp>
        <p:nvSpPr>
          <p:cNvPr id="12" name="Rectangle 11">
            <a:extLst>
              <a:ext uri="{FF2B5EF4-FFF2-40B4-BE49-F238E27FC236}">
                <a16:creationId xmlns:a16="http://schemas.microsoft.com/office/drawing/2014/main" id="{E728B9D0-05A6-4333-BB22-46585AA77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6096000" cy="6858000"/>
          </a:xfrm>
          <a:prstGeom prst="rect">
            <a:avLst/>
          </a:prstGeom>
          <a:gradFill>
            <a:gsLst>
              <a:gs pos="8000">
                <a:schemeClr val="accent6"/>
              </a:gs>
              <a:gs pos="100000">
                <a:schemeClr val="accent5">
                  <a:alpha val="89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2BACE5B-B094-444A-A9B3-E31F591F37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7416"/>
            <a:ext cx="4038600" cy="6840156"/>
          </a:xfrm>
          <a:prstGeom prst="rect">
            <a:avLst/>
          </a:prstGeom>
          <a:gradFill>
            <a:gsLst>
              <a:gs pos="22000">
                <a:schemeClr val="accent5">
                  <a:lumMod val="60000"/>
                  <a:lumOff val="40000"/>
                  <a:alpha val="0"/>
                </a:schemeClr>
              </a:gs>
              <a:gs pos="99000">
                <a:schemeClr val="accent2">
                  <a:alpha val="92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F8B47F9-648C-4086-8D7A-EA234E2EE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29604" y="614984"/>
            <a:ext cx="6812404" cy="5638799"/>
          </a:xfrm>
          <a:prstGeom prst="rect">
            <a:avLst/>
          </a:prstGeom>
          <a:gradFill>
            <a:gsLst>
              <a:gs pos="2000">
                <a:schemeClr val="accent5">
                  <a:alpha val="19000"/>
                </a:schemeClr>
              </a:gs>
              <a:gs pos="100000">
                <a:schemeClr val="accent4">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8844505-07B5-4F60-8809-3CA2D031ED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652110" y="716188"/>
            <a:ext cx="5005754" cy="5005754"/>
          </a:xfrm>
          <a:prstGeom prst="ellipse">
            <a:avLst/>
          </a:prstGeom>
          <a:gradFill>
            <a:gsLst>
              <a:gs pos="31000">
                <a:schemeClr val="accent6">
                  <a:alpha val="0"/>
                </a:schemeClr>
              </a:gs>
              <a:gs pos="85000">
                <a:schemeClr val="accent6">
                  <a:lumMod val="60000"/>
                  <a:lumOff val="40000"/>
                  <a:alpha val="23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ubtítulo 4">
            <a:extLst>
              <a:ext uri="{FF2B5EF4-FFF2-40B4-BE49-F238E27FC236}">
                <a16:creationId xmlns:a16="http://schemas.microsoft.com/office/drawing/2014/main" id="{9BE02950-3C48-0330-9975-CCE51F21CC04}"/>
              </a:ext>
            </a:extLst>
          </p:cNvPr>
          <p:cNvSpPr>
            <a:spLocks noGrp="1"/>
          </p:cNvSpPr>
          <p:nvPr>
            <p:ph type="subTitle" idx="1"/>
          </p:nvPr>
        </p:nvSpPr>
        <p:spPr>
          <a:xfrm>
            <a:off x="6548528" y="2177143"/>
            <a:ext cx="5073272" cy="1480457"/>
          </a:xfrm>
        </p:spPr>
        <p:txBody>
          <a:bodyPr anchor="b">
            <a:normAutofit/>
          </a:bodyPr>
          <a:lstStyle/>
          <a:p>
            <a:pPr algn="r"/>
            <a:endParaRPr lang="es-CL" sz="1200"/>
          </a:p>
        </p:txBody>
      </p:sp>
    </p:spTree>
    <p:extLst>
      <p:ext uri="{BB962C8B-B14F-4D97-AF65-F5344CB8AC3E}">
        <p14:creationId xmlns:p14="http://schemas.microsoft.com/office/powerpoint/2010/main" val="24406892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4D1F8D-0AE4-FB4C-FF9F-F3A4F4F654BB}"/>
              </a:ext>
            </a:extLst>
          </p:cNvPr>
          <p:cNvSpPr>
            <a:spLocks noGrp="1"/>
          </p:cNvSpPr>
          <p:nvPr>
            <p:ph type="title"/>
          </p:nvPr>
        </p:nvSpPr>
        <p:spPr/>
        <p:txBody>
          <a:bodyPr/>
          <a:lstStyle/>
          <a:p>
            <a:r>
              <a:rPr lang="es-CL" dirty="0"/>
              <a:t>Metodología de desarrollo</a:t>
            </a:r>
          </a:p>
        </p:txBody>
      </p:sp>
      <p:sp>
        <p:nvSpPr>
          <p:cNvPr id="3" name="Marcador de contenido 2">
            <a:extLst>
              <a:ext uri="{FF2B5EF4-FFF2-40B4-BE49-F238E27FC236}">
                <a16:creationId xmlns:a16="http://schemas.microsoft.com/office/drawing/2014/main" id="{B1A45A95-1FB5-40B7-7BED-AB58BE187205}"/>
              </a:ext>
            </a:extLst>
          </p:cNvPr>
          <p:cNvSpPr>
            <a:spLocks noGrp="1"/>
          </p:cNvSpPr>
          <p:nvPr>
            <p:ph idx="1"/>
          </p:nvPr>
        </p:nvSpPr>
        <p:spPr/>
        <p:txBody>
          <a:bodyPr>
            <a:normAutofit fontScale="92500"/>
          </a:bodyPr>
          <a:lstStyle/>
          <a:p>
            <a:r>
              <a:rPr lang="es-ES" dirty="0"/>
              <a:t>Conocer la metodología que utilizará el equipo de desarrollo es importante para acoplar las instancias de pruebas a los hitos del proyecto de desarrollo.  </a:t>
            </a:r>
          </a:p>
          <a:p>
            <a:r>
              <a:rPr lang="es-ES" dirty="0"/>
              <a:t>En proyectos con metodologías ágiles el foco principal estará en desarrollar pruebas que validen las historias de usuario aprobadas para el sprint, sin embargo, también hay que tener en cuenta que pueden considerarse otro tipo de pruebas a realizar que aporten valor, como por ejemplo cuándo aplicar pruebas de rendimiento para validar que la arquitectura del sistema responde correctamente o pruebas de seguridad para validar que no se introducen vulnerabilidades tanto a nivel de la aplicación como en la infraestructura que la soporta.</a:t>
            </a:r>
            <a:endParaRPr lang="es-CL" dirty="0"/>
          </a:p>
        </p:txBody>
      </p:sp>
    </p:spTree>
    <p:extLst>
      <p:ext uri="{BB962C8B-B14F-4D97-AF65-F5344CB8AC3E}">
        <p14:creationId xmlns:p14="http://schemas.microsoft.com/office/powerpoint/2010/main" val="40790055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14BD0-2E3B-8955-580C-D83C7F3CD172}"/>
              </a:ext>
            </a:extLst>
          </p:cNvPr>
          <p:cNvSpPr>
            <a:spLocks noGrp="1"/>
          </p:cNvSpPr>
          <p:nvPr>
            <p:ph type="title"/>
          </p:nvPr>
        </p:nvSpPr>
        <p:spPr/>
        <p:txBody>
          <a:bodyPr/>
          <a:lstStyle/>
          <a:p>
            <a:r>
              <a:rPr lang="en-US" dirty="0" err="1"/>
              <a:t>Actividad</a:t>
            </a:r>
          </a:p>
        </p:txBody>
      </p:sp>
      <p:sp>
        <p:nvSpPr>
          <p:cNvPr id="3" name="Content Placeholder 2">
            <a:extLst>
              <a:ext uri="{FF2B5EF4-FFF2-40B4-BE49-F238E27FC236}">
                <a16:creationId xmlns:a16="http://schemas.microsoft.com/office/drawing/2014/main" id="{21F6D564-72EE-2F01-8A25-301FAA044E6B}"/>
              </a:ext>
            </a:extLst>
          </p:cNvPr>
          <p:cNvSpPr>
            <a:spLocks noGrp="1"/>
          </p:cNvSpPr>
          <p:nvPr>
            <p:ph idx="1"/>
          </p:nvPr>
        </p:nvSpPr>
        <p:spPr/>
        <p:txBody>
          <a:bodyPr vert="horz" lIns="0" tIns="0" rIns="0" bIns="0" rtlCol="0" anchor="t">
            <a:normAutofit/>
          </a:bodyPr>
          <a:lstStyle/>
          <a:p>
            <a:r>
              <a:rPr lang="en-US" dirty="0" err="1"/>
              <a:t>Desarolle</a:t>
            </a:r>
            <a:r>
              <a:rPr lang="en-US" dirty="0"/>
              <a:t> un plan de </a:t>
            </a:r>
            <a:r>
              <a:rPr lang="en-US" dirty="0" err="1"/>
              <a:t>pruebas</a:t>
            </a:r>
            <a:r>
              <a:rPr lang="en-US" dirty="0"/>
              <a:t> para la app que </a:t>
            </a:r>
            <a:r>
              <a:rPr lang="en-US" dirty="0" err="1"/>
              <a:t>están</a:t>
            </a:r>
            <a:r>
              <a:rPr lang="en-US" dirty="0"/>
              <a:t> </a:t>
            </a:r>
            <a:r>
              <a:rPr lang="en-US" dirty="0" err="1"/>
              <a:t>desarrollando</a:t>
            </a:r>
          </a:p>
        </p:txBody>
      </p:sp>
    </p:spTree>
    <p:extLst>
      <p:ext uri="{BB962C8B-B14F-4D97-AF65-F5344CB8AC3E}">
        <p14:creationId xmlns:p14="http://schemas.microsoft.com/office/powerpoint/2010/main" val="1206770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80C897-FCA4-6557-4845-68C346843797}"/>
              </a:ext>
            </a:extLst>
          </p:cNvPr>
          <p:cNvSpPr>
            <a:spLocks noGrp="1"/>
          </p:cNvSpPr>
          <p:nvPr>
            <p:ph type="title"/>
          </p:nvPr>
        </p:nvSpPr>
        <p:spPr/>
        <p:txBody>
          <a:bodyPr/>
          <a:lstStyle/>
          <a:p>
            <a:r>
              <a:rPr lang="es-CL" dirty="0"/>
              <a:t>Identificador</a:t>
            </a:r>
          </a:p>
        </p:txBody>
      </p:sp>
      <p:sp>
        <p:nvSpPr>
          <p:cNvPr id="3" name="Marcador de contenido 2">
            <a:extLst>
              <a:ext uri="{FF2B5EF4-FFF2-40B4-BE49-F238E27FC236}">
                <a16:creationId xmlns:a16="http://schemas.microsoft.com/office/drawing/2014/main" id="{100242E5-1DB5-EE52-94B1-BE77874E298D}"/>
              </a:ext>
            </a:extLst>
          </p:cNvPr>
          <p:cNvSpPr>
            <a:spLocks noGrp="1"/>
          </p:cNvSpPr>
          <p:nvPr>
            <p:ph idx="1"/>
          </p:nvPr>
        </p:nvSpPr>
        <p:spPr/>
        <p:txBody>
          <a:bodyPr/>
          <a:lstStyle/>
          <a:p>
            <a:r>
              <a:rPr lang="es-ES" dirty="0"/>
              <a:t>El identificador del Plan de Pruebas nos sirve para nombrar a nuestro plan de pruebas en desarrollo, la característica de esta sección es que tiene que ser único, no puede ver más de un plan con el mismo identificador, el objetivo de esta sección es llevar un mejor control entre los diferentes planes.</a:t>
            </a:r>
          </a:p>
          <a:p>
            <a:pPr marL="0" indent="0">
              <a:buNone/>
            </a:pPr>
            <a:endParaRPr lang="es-CL" dirty="0"/>
          </a:p>
        </p:txBody>
      </p:sp>
    </p:spTree>
    <p:extLst>
      <p:ext uri="{BB962C8B-B14F-4D97-AF65-F5344CB8AC3E}">
        <p14:creationId xmlns:p14="http://schemas.microsoft.com/office/powerpoint/2010/main" val="994323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9606AA-804C-B83F-D01E-C4901A668B8B}"/>
              </a:ext>
            </a:extLst>
          </p:cNvPr>
          <p:cNvSpPr>
            <a:spLocks noGrp="1"/>
          </p:cNvSpPr>
          <p:nvPr>
            <p:ph type="title"/>
          </p:nvPr>
        </p:nvSpPr>
        <p:spPr/>
        <p:txBody>
          <a:bodyPr/>
          <a:lstStyle/>
          <a:p>
            <a:r>
              <a:rPr lang="es-CL" dirty="0"/>
              <a:t>Introducción</a:t>
            </a:r>
          </a:p>
        </p:txBody>
      </p:sp>
      <p:sp>
        <p:nvSpPr>
          <p:cNvPr id="3" name="Marcador de contenido 2">
            <a:extLst>
              <a:ext uri="{FF2B5EF4-FFF2-40B4-BE49-F238E27FC236}">
                <a16:creationId xmlns:a16="http://schemas.microsoft.com/office/drawing/2014/main" id="{331F6D45-BF44-B3EC-46CA-66972AB57B50}"/>
              </a:ext>
            </a:extLst>
          </p:cNvPr>
          <p:cNvSpPr>
            <a:spLocks noGrp="1"/>
          </p:cNvSpPr>
          <p:nvPr>
            <p:ph idx="1"/>
          </p:nvPr>
        </p:nvSpPr>
        <p:spPr/>
        <p:txBody>
          <a:bodyPr/>
          <a:lstStyle/>
          <a:p>
            <a:r>
              <a:rPr lang="es-ES" dirty="0"/>
              <a:t>Es la sección inicial de nuestro Plan de Pruebas, cuyo propósito principal es informar el alcance de las pruebas para el proyecto en cuestión, dando una breve explicación o resumen de todas las secciones que integrara nuestro plan.</a:t>
            </a:r>
          </a:p>
        </p:txBody>
      </p:sp>
    </p:spTree>
    <p:extLst>
      <p:ext uri="{BB962C8B-B14F-4D97-AF65-F5344CB8AC3E}">
        <p14:creationId xmlns:p14="http://schemas.microsoft.com/office/powerpoint/2010/main" val="2273465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700C571-846B-4306-AEF1-A2DF61F024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1A1642F-39FF-D09B-93AC-9C249019E655}"/>
              </a:ext>
            </a:extLst>
          </p:cNvPr>
          <p:cNvSpPr>
            <a:spLocks noGrp="1"/>
          </p:cNvSpPr>
          <p:nvPr>
            <p:ph type="title"/>
          </p:nvPr>
        </p:nvSpPr>
        <p:spPr>
          <a:xfrm>
            <a:off x="1371601" y="920008"/>
            <a:ext cx="5168980" cy="4852141"/>
          </a:xfrm>
        </p:spPr>
        <p:txBody>
          <a:bodyPr anchor="t">
            <a:normAutofit/>
          </a:bodyPr>
          <a:lstStyle/>
          <a:p>
            <a:r>
              <a:rPr lang="es-CL" sz="4000"/>
              <a:t>Objetivo</a:t>
            </a:r>
          </a:p>
        </p:txBody>
      </p:sp>
      <p:sp>
        <p:nvSpPr>
          <p:cNvPr id="3" name="Marcador de contenido 2">
            <a:extLst>
              <a:ext uri="{FF2B5EF4-FFF2-40B4-BE49-F238E27FC236}">
                <a16:creationId xmlns:a16="http://schemas.microsoft.com/office/drawing/2014/main" id="{3CB50349-5C14-DED3-906F-61ECC36E566A}"/>
              </a:ext>
            </a:extLst>
          </p:cNvPr>
          <p:cNvSpPr>
            <a:spLocks noGrp="1"/>
          </p:cNvSpPr>
          <p:nvPr>
            <p:ph idx="1"/>
          </p:nvPr>
        </p:nvSpPr>
        <p:spPr>
          <a:xfrm>
            <a:off x="7029814" y="949827"/>
            <a:ext cx="3790585" cy="4765174"/>
          </a:xfrm>
        </p:spPr>
        <p:txBody>
          <a:bodyPr>
            <a:normAutofit/>
          </a:bodyPr>
          <a:lstStyle/>
          <a:p>
            <a:r>
              <a:rPr lang="es-ES" sz="1800"/>
              <a:t>Corresponde a la finalidad genérica del Plan de Pruebas, no debe de señalar resultados concretos ni medibles con la utilización de indicadores. Se debe de especificar el propósito central del plan.</a:t>
            </a:r>
          </a:p>
        </p:txBody>
      </p:sp>
      <p:sp>
        <p:nvSpPr>
          <p:cNvPr id="10" name="Rectangle 9">
            <a:extLst>
              <a:ext uri="{FF2B5EF4-FFF2-40B4-BE49-F238E27FC236}">
                <a16:creationId xmlns:a16="http://schemas.microsoft.com/office/drawing/2014/main" id="{996D093C-29FB-4E3D-9DBB-F237109575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373"/>
            <a:ext cx="12191999" cy="457198"/>
          </a:xfrm>
          <a:prstGeom prst="rect">
            <a:avLst/>
          </a:prstGeom>
          <a:gradFill>
            <a:gsLst>
              <a:gs pos="0">
                <a:schemeClr val="accent6">
                  <a:lumMod val="75000"/>
                  <a:alpha val="63000"/>
                </a:schemeClr>
              </a:gs>
              <a:gs pos="32000">
                <a:schemeClr val="accent5">
                  <a:alpha val="72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5F13265-BEA0-4856-9FFF-9156F3F52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373"/>
            <a:ext cx="8153398" cy="457199"/>
          </a:xfrm>
          <a:prstGeom prst="rect">
            <a:avLst/>
          </a:prstGeom>
          <a:gradFill>
            <a:gsLst>
              <a:gs pos="0">
                <a:schemeClr val="accent6">
                  <a:lumMod val="75000"/>
                  <a:alpha val="30000"/>
                </a:schemeClr>
              </a:gs>
              <a:gs pos="71000">
                <a:schemeClr val="accent2">
                  <a:alpha val="61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1071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3AE8C3-8F65-40F4-BABE-E70F38301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alpha val="78000"/>
                </a:schemeClr>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FC4764-B8D5-4F87-95DB-3125B2D128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9728" y="59346"/>
            <a:ext cx="4156527" cy="4037836"/>
          </a:xfrm>
          <a:prstGeom prst="rect">
            <a:avLst/>
          </a:prstGeom>
          <a:gradFill>
            <a:gsLst>
              <a:gs pos="0">
                <a:schemeClr val="accent5">
                  <a:alpha val="47000"/>
                </a:schemeClr>
              </a:gs>
              <a:gs pos="100000">
                <a:schemeClr val="accent4">
                  <a:alpha val="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4C1654F-94F5-497E-8ECF-F2A7E84D6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68313" y="3587284"/>
            <a:ext cx="2501977" cy="4038601"/>
          </a:xfrm>
          <a:prstGeom prst="rect">
            <a:avLst/>
          </a:prstGeom>
          <a:gradFill>
            <a:gsLst>
              <a:gs pos="0">
                <a:schemeClr val="accent5">
                  <a:lumMod val="60000"/>
                  <a:lumOff val="40000"/>
                  <a:alpha val="0"/>
                </a:schemeClr>
              </a:gs>
              <a:gs pos="99000">
                <a:schemeClr val="accent2">
                  <a:alpha val="70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5254" y="969296"/>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58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40D9E1D4-EA23-DBDF-F6B4-540236444535}"/>
              </a:ext>
            </a:extLst>
          </p:cNvPr>
          <p:cNvSpPr>
            <a:spLocks noGrp="1"/>
          </p:cNvSpPr>
          <p:nvPr>
            <p:ph type="title"/>
          </p:nvPr>
        </p:nvSpPr>
        <p:spPr>
          <a:xfrm>
            <a:off x="409518" y="586855"/>
            <a:ext cx="3258570" cy="3387497"/>
          </a:xfrm>
        </p:spPr>
        <p:txBody>
          <a:bodyPr anchor="b">
            <a:normAutofit/>
          </a:bodyPr>
          <a:lstStyle/>
          <a:p>
            <a:pPr algn="r"/>
            <a:r>
              <a:rPr lang="es-CL" sz="3200">
                <a:solidFill>
                  <a:schemeClr val="bg1"/>
                </a:solidFill>
              </a:rPr>
              <a:t>Estrategia</a:t>
            </a:r>
          </a:p>
        </p:txBody>
      </p:sp>
      <p:sp>
        <p:nvSpPr>
          <p:cNvPr id="3" name="Marcador de contenido 2">
            <a:extLst>
              <a:ext uri="{FF2B5EF4-FFF2-40B4-BE49-F238E27FC236}">
                <a16:creationId xmlns:a16="http://schemas.microsoft.com/office/drawing/2014/main" id="{DBBE1B38-3DA5-9E8B-FBDC-69C07E11EE49}"/>
              </a:ext>
            </a:extLst>
          </p:cNvPr>
          <p:cNvSpPr>
            <a:spLocks noGrp="1"/>
          </p:cNvSpPr>
          <p:nvPr>
            <p:ph idx="1"/>
          </p:nvPr>
        </p:nvSpPr>
        <p:spPr>
          <a:xfrm>
            <a:off x="4581727" y="833535"/>
            <a:ext cx="3025303" cy="5361991"/>
          </a:xfrm>
        </p:spPr>
        <p:txBody>
          <a:bodyPr anchor="ctr">
            <a:normAutofit/>
          </a:bodyPr>
          <a:lstStyle/>
          <a:p>
            <a:r>
              <a:rPr lang="es-ES" sz="1600"/>
              <a:t>Corresponde al conjunto de decisiones sobre acciones y recursos a utilizar que permitirá alcanzar el objetivo general de nuestro plan.</a:t>
            </a:r>
            <a:endParaRPr lang="es-CL" sz="1600"/>
          </a:p>
        </p:txBody>
      </p:sp>
      <p:pic>
        <p:nvPicPr>
          <p:cNvPr id="5" name="Picture 4" descr="Calculadora, lápiz, brújula, dinero y un papel con gráficos impresos en él">
            <a:extLst>
              <a:ext uri="{FF2B5EF4-FFF2-40B4-BE49-F238E27FC236}">
                <a16:creationId xmlns:a16="http://schemas.microsoft.com/office/drawing/2014/main" id="{31725184-256E-FE24-340F-C36BDE0A4864}"/>
              </a:ext>
            </a:extLst>
          </p:cNvPr>
          <p:cNvPicPr>
            <a:picLocks noChangeAspect="1"/>
          </p:cNvPicPr>
          <p:nvPr/>
        </p:nvPicPr>
        <p:blipFill rotWithShape="1">
          <a:blip r:embed="rId2"/>
          <a:srcRect l="34178" r="29955" b="-1"/>
          <a:stretch/>
        </p:blipFill>
        <p:spPr>
          <a:xfrm>
            <a:off x="8109502" y="10"/>
            <a:ext cx="4082498" cy="6857990"/>
          </a:xfrm>
          <a:prstGeom prst="rect">
            <a:avLst/>
          </a:prstGeom>
        </p:spPr>
      </p:pic>
    </p:spTree>
    <p:extLst>
      <p:ext uri="{BB962C8B-B14F-4D97-AF65-F5344CB8AC3E}">
        <p14:creationId xmlns:p14="http://schemas.microsoft.com/office/powerpoint/2010/main" val="140821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8E5933-0E98-FB17-FD53-E675C95B661D}"/>
              </a:ext>
            </a:extLst>
          </p:cNvPr>
          <p:cNvSpPr>
            <a:spLocks noGrp="1"/>
          </p:cNvSpPr>
          <p:nvPr>
            <p:ph type="title"/>
          </p:nvPr>
        </p:nvSpPr>
        <p:spPr/>
        <p:txBody>
          <a:bodyPr/>
          <a:lstStyle/>
          <a:p>
            <a:r>
              <a:rPr lang="es-CL" dirty="0"/>
              <a:t>Alcance</a:t>
            </a:r>
          </a:p>
        </p:txBody>
      </p:sp>
      <p:sp>
        <p:nvSpPr>
          <p:cNvPr id="3" name="Marcador de contenido 2">
            <a:extLst>
              <a:ext uri="{FF2B5EF4-FFF2-40B4-BE49-F238E27FC236}">
                <a16:creationId xmlns:a16="http://schemas.microsoft.com/office/drawing/2014/main" id="{2D44F73B-D457-2982-56BF-A6F51AB7195D}"/>
              </a:ext>
            </a:extLst>
          </p:cNvPr>
          <p:cNvSpPr>
            <a:spLocks noGrp="1"/>
          </p:cNvSpPr>
          <p:nvPr>
            <p:ph idx="1"/>
          </p:nvPr>
        </p:nvSpPr>
        <p:spPr/>
        <p:txBody>
          <a:bodyPr/>
          <a:lstStyle/>
          <a:p>
            <a:r>
              <a:rPr lang="es-ES" dirty="0"/>
              <a:t>Corresponde a presentar y delimitar la totalidad del trabajo que es necesitado para dar por terminado nuestro plan de pruebas.</a:t>
            </a:r>
            <a:endParaRPr lang="es-CL" dirty="0"/>
          </a:p>
        </p:txBody>
      </p:sp>
    </p:spTree>
    <p:extLst>
      <p:ext uri="{BB962C8B-B14F-4D97-AF65-F5344CB8AC3E}">
        <p14:creationId xmlns:p14="http://schemas.microsoft.com/office/powerpoint/2010/main" val="2056355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5F9F52-4C56-89FC-323E-62C37D306683}"/>
              </a:ext>
            </a:extLst>
          </p:cNvPr>
          <p:cNvSpPr>
            <a:spLocks noGrp="1"/>
          </p:cNvSpPr>
          <p:nvPr>
            <p:ph type="title"/>
          </p:nvPr>
        </p:nvSpPr>
        <p:spPr/>
        <p:txBody>
          <a:bodyPr/>
          <a:lstStyle/>
          <a:p>
            <a:r>
              <a:rPr lang="es-CL" dirty="0"/>
              <a:t>Propósito</a:t>
            </a:r>
          </a:p>
        </p:txBody>
      </p:sp>
      <p:sp>
        <p:nvSpPr>
          <p:cNvPr id="3" name="Marcador de contenido 2">
            <a:extLst>
              <a:ext uri="{FF2B5EF4-FFF2-40B4-BE49-F238E27FC236}">
                <a16:creationId xmlns:a16="http://schemas.microsoft.com/office/drawing/2014/main" id="{12318ECA-D92A-C676-7668-8B2F12773880}"/>
              </a:ext>
            </a:extLst>
          </p:cNvPr>
          <p:cNvSpPr>
            <a:spLocks noGrp="1"/>
          </p:cNvSpPr>
          <p:nvPr>
            <p:ph idx="1"/>
          </p:nvPr>
        </p:nvSpPr>
        <p:spPr/>
        <p:txBody>
          <a:bodyPr/>
          <a:lstStyle/>
          <a:p>
            <a:r>
              <a:rPr lang="es-ES" b="0" i="0" dirty="0">
                <a:solidFill>
                  <a:srgbClr val="333333"/>
                </a:solidFill>
                <a:effectLst/>
                <a:latin typeface="Sitka Text" panose="02000505000000020004" pitchFamily="2" charset="0"/>
              </a:rPr>
              <a:t>Corresponde a la determinación firme de lo que se espera al momento de llevar a cabo la implementación de nuestro plan de pruebas.</a:t>
            </a:r>
            <a:endParaRPr lang="es-CL" dirty="0"/>
          </a:p>
        </p:txBody>
      </p:sp>
    </p:spTree>
    <p:extLst>
      <p:ext uri="{BB962C8B-B14F-4D97-AF65-F5344CB8AC3E}">
        <p14:creationId xmlns:p14="http://schemas.microsoft.com/office/powerpoint/2010/main" val="1615250370"/>
      </p:ext>
    </p:extLst>
  </p:cSld>
  <p:clrMapOvr>
    <a:masterClrMapping/>
  </p:clrMapOvr>
</p:sld>
</file>

<file path=ppt/theme/theme1.xml><?xml version="1.0" encoding="utf-8"?>
<a:theme xmlns:a="http://schemas.openxmlformats.org/drawingml/2006/main" name="GradientRiseVTI">
  <a:themeElements>
    <a:clrScheme name="AnalogousFromDarkSeedLeftStep">
      <a:dk1>
        <a:srgbClr val="000000"/>
      </a:dk1>
      <a:lt1>
        <a:srgbClr val="FFFFFF"/>
      </a:lt1>
      <a:dk2>
        <a:srgbClr val="3A3621"/>
      </a:dk2>
      <a:lt2>
        <a:srgbClr val="E8E2E5"/>
      </a:lt2>
      <a:accent1>
        <a:srgbClr val="47B475"/>
      </a:accent1>
      <a:accent2>
        <a:srgbClr val="3BB13B"/>
      </a:accent2>
      <a:accent3>
        <a:srgbClr val="71B045"/>
      </a:accent3>
      <a:accent4>
        <a:srgbClr val="97AA38"/>
      </a:accent4>
      <a:accent5>
        <a:srgbClr val="BA9E49"/>
      </a:accent5>
      <a:accent6>
        <a:srgbClr val="B1633B"/>
      </a:accent6>
      <a:hlink>
        <a:srgbClr val="8B842E"/>
      </a:hlink>
      <a:folHlink>
        <a:srgbClr val="7F7F7F"/>
      </a:folHlink>
    </a:clrScheme>
    <a:fontScheme name="Avenir">
      <a:majorFont>
        <a:latin typeface="Tw Cen M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865</TotalTime>
  <Words>2076</Words>
  <Application>Microsoft Office PowerPoint</Application>
  <PresentationFormat>Widescreen</PresentationFormat>
  <Paragraphs>104</Paragraphs>
  <Slides>31</Slides>
  <Notes>0</Notes>
  <HiddenSlides>0</HiddenSlides>
  <MMClips>1</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GradientRiseVTI</vt:lpstr>
      <vt:lpstr>plan de pruebas</vt:lpstr>
      <vt:lpstr>¿Cuál es su objetivo?</vt:lpstr>
      <vt:lpstr>Componentes de un plan de pruebas</vt:lpstr>
      <vt:lpstr>Identificador</vt:lpstr>
      <vt:lpstr>Introducción</vt:lpstr>
      <vt:lpstr>Objetivo</vt:lpstr>
      <vt:lpstr>Estrategia</vt:lpstr>
      <vt:lpstr>Alcance</vt:lpstr>
      <vt:lpstr>Propósito</vt:lpstr>
      <vt:lpstr>Documentación</vt:lpstr>
      <vt:lpstr> </vt:lpstr>
      <vt:lpstr>Características a ser probadas</vt:lpstr>
      <vt:lpstr>Características que no deben ser probadas</vt:lpstr>
      <vt:lpstr>Criterios de aprobación y fallo</vt:lpstr>
      <vt:lpstr>Criterios de suspensión</vt:lpstr>
      <vt:lpstr>Criterios de reanudación</vt:lpstr>
      <vt:lpstr>Tareas de las pruebas </vt:lpstr>
      <vt:lpstr>Necesidades ambientales</vt:lpstr>
      <vt:lpstr>hardware</vt:lpstr>
      <vt:lpstr>Planeación de costos</vt:lpstr>
      <vt:lpstr>Sistema bajo pruebas</vt:lpstr>
      <vt:lpstr>Test-ware</vt:lpstr>
      <vt:lpstr>Capacitaciones</vt:lpstr>
      <vt:lpstr>Riesgos</vt:lpstr>
      <vt:lpstr>Laboratorios de usabilidad</vt:lpstr>
      <vt:lpstr>Elementos a considerar para un plan de pruebas</vt:lpstr>
      <vt:lpstr> </vt:lpstr>
      <vt:lpstr>Objetivos de negocio</vt:lpstr>
      <vt:lpstr>Calendario del proyecto</vt:lpstr>
      <vt:lpstr>Metodología de desarrollo</vt:lpstr>
      <vt:lpstr>Actividad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Tipos de Pruebas de software</dc:title>
  <dc:creator>FELIPE ANTONIO OLIVARES ACUNA</dc:creator>
  <cp:lastModifiedBy>FELIPE ANTONIO OLIVARES ACUNA</cp:lastModifiedBy>
  <cp:revision>14</cp:revision>
  <dcterms:created xsi:type="dcterms:W3CDTF">2022-09-07T05:19:48Z</dcterms:created>
  <dcterms:modified xsi:type="dcterms:W3CDTF">2022-09-12T14:35:01Z</dcterms:modified>
</cp:coreProperties>
</file>

<file path=docProps/thumbnail.jpeg>
</file>